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9C918AB2.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comments/modernComment_192_457990AA.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omments/modernComment_1C5_697F0B9B.xml" ContentType="application/vnd.ms-powerpoint.comment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4"/>
  </p:notesMasterIdLst>
  <p:sldIdLst>
    <p:sldId id="256" r:id="rId2"/>
    <p:sldId id="327" r:id="rId3"/>
    <p:sldId id="324" r:id="rId4"/>
    <p:sldId id="257" r:id="rId5"/>
    <p:sldId id="334" r:id="rId6"/>
    <p:sldId id="402" r:id="rId7"/>
    <p:sldId id="401" r:id="rId8"/>
    <p:sldId id="266" r:id="rId9"/>
    <p:sldId id="341" r:id="rId10"/>
    <p:sldId id="404" r:id="rId11"/>
    <p:sldId id="269" r:id="rId12"/>
    <p:sldId id="356" r:id="rId13"/>
    <p:sldId id="270" r:id="rId14"/>
    <p:sldId id="357" r:id="rId15"/>
    <p:sldId id="271" r:id="rId16"/>
    <p:sldId id="405" r:id="rId17"/>
    <p:sldId id="273" r:id="rId18"/>
    <p:sldId id="293" r:id="rId19"/>
    <p:sldId id="272" r:id="rId20"/>
    <p:sldId id="358" r:id="rId21"/>
    <p:sldId id="434" r:id="rId22"/>
    <p:sldId id="274" r:id="rId23"/>
    <p:sldId id="275" r:id="rId24"/>
    <p:sldId id="295" r:id="rId25"/>
    <p:sldId id="343" r:id="rId26"/>
    <p:sldId id="294" r:id="rId27"/>
    <p:sldId id="296" r:id="rId28"/>
    <p:sldId id="276" r:id="rId29"/>
    <p:sldId id="345" r:id="rId30"/>
    <p:sldId id="344" r:id="rId31"/>
    <p:sldId id="362" r:id="rId32"/>
    <p:sldId id="278" r:id="rId33"/>
    <p:sldId id="318" r:id="rId34"/>
    <p:sldId id="297" r:id="rId35"/>
    <p:sldId id="449" r:id="rId36"/>
    <p:sldId id="429" r:id="rId37"/>
    <p:sldId id="430" r:id="rId38"/>
    <p:sldId id="450" r:id="rId39"/>
    <p:sldId id="431" r:id="rId40"/>
    <p:sldId id="355" r:id="rId41"/>
    <p:sldId id="447" r:id="rId42"/>
    <p:sldId id="392" r:id="rId43"/>
    <p:sldId id="298" r:id="rId44"/>
    <p:sldId id="359" r:id="rId45"/>
    <p:sldId id="380" r:id="rId46"/>
    <p:sldId id="406" r:id="rId47"/>
    <p:sldId id="382" r:id="rId48"/>
    <p:sldId id="383" r:id="rId49"/>
    <p:sldId id="384" r:id="rId50"/>
    <p:sldId id="385" r:id="rId51"/>
    <p:sldId id="418" r:id="rId52"/>
    <p:sldId id="393" r:id="rId53"/>
    <p:sldId id="299" r:id="rId54"/>
    <p:sldId id="321" r:id="rId55"/>
    <p:sldId id="389" r:id="rId56"/>
    <p:sldId id="360" r:id="rId57"/>
    <p:sldId id="451" r:id="rId58"/>
    <p:sldId id="390" r:id="rId59"/>
    <p:sldId id="394" r:id="rId60"/>
    <p:sldId id="301" r:id="rId61"/>
    <p:sldId id="407" r:id="rId62"/>
    <p:sldId id="423" r:id="rId63"/>
    <p:sldId id="448" r:id="rId64"/>
    <p:sldId id="424" r:id="rId65"/>
    <p:sldId id="422" r:id="rId66"/>
    <p:sldId id="425" r:id="rId67"/>
    <p:sldId id="426" r:id="rId68"/>
    <p:sldId id="414" r:id="rId69"/>
    <p:sldId id="413" r:id="rId70"/>
    <p:sldId id="415" r:id="rId71"/>
    <p:sldId id="391" r:id="rId72"/>
    <p:sldId id="365" r:id="rId73"/>
    <p:sldId id="366" r:id="rId74"/>
    <p:sldId id="367" r:id="rId75"/>
    <p:sldId id="395" r:id="rId76"/>
    <p:sldId id="300" r:id="rId77"/>
    <p:sldId id="279" r:id="rId78"/>
    <p:sldId id="437" r:id="rId79"/>
    <p:sldId id="439" r:id="rId80"/>
    <p:sldId id="280" r:id="rId81"/>
    <p:sldId id="311" r:id="rId82"/>
    <p:sldId id="281" r:id="rId83"/>
    <p:sldId id="369" r:id="rId84"/>
    <p:sldId id="416" r:id="rId85"/>
    <p:sldId id="444" r:id="rId86"/>
    <p:sldId id="396" r:id="rId87"/>
    <p:sldId id="374" r:id="rId88"/>
    <p:sldId id="452" r:id="rId89"/>
    <p:sldId id="377" r:id="rId90"/>
    <p:sldId id="427" r:id="rId91"/>
    <p:sldId id="375" r:id="rId92"/>
    <p:sldId id="379" r:id="rId93"/>
    <p:sldId id="411" r:id="rId94"/>
    <p:sldId id="408" r:id="rId95"/>
    <p:sldId id="412" r:id="rId96"/>
    <p:sldId id="453" r:id="rId97"/>
    <p:sldId id="378" r:id="rId98"/>
    <p:sldId id="303" r:id="rId99"/>
    <p:sldId id="330" r:id="rId100"/>
    <p:sldId id="304" r:id="rId101"/>
    <p:sldId id="331" r:id="rId102"/>
    <p:sldId id="302" r:id="rId103"/>
    <p:sldId id="329" r:id="rId104"/>
    <p:sldId id="305" r:id="rId105"/>
    <p:sldId id="332" r:id="rId106"/>
    <p:sldId id="440" r:id="rId107"/>
    <p:sldId id="373" r:id="rId108"/>
    <p:sldId id="282" r:id="rId109"/>
    <p:sldId id="348" r:id="rId110"/>
    <p:sldId id="349" r:id="rId111"/>
    <p:sldId id="350" r:id="rId112"/>
    <p:sldId id="283" r:id="rId113"/>
    <p:sldId id="284" r:id="rId114"/>
    <p:sldId id="285" r:id="rId115"/>
    <p:sldId id="286" r:id="rId116"/>
    <p:sldId id="288" r:id="rId117"/>
    <p:sldId id="346" r:id="rId118"/>
    <p:sldId id="289" r:id="rId119"/>
    <p:sldId id="372" r:id="rId120"/>
    <p:sldId id="291" r:id="rId121"/>
    <p:sldId id="292" r:id="rId122"/>
    <p:sldId id="441" r:id="rId123"/>
    <p:sldId id="442" r:id="rId124"/>
    <p:sldId id="443" r:id="rId125"/>
    <p:sldId id="306" r:id="rId126"/>
    <p:sldId id="352" r:id="rId127"/>
    <p:sldId id="353" r:id="rId128"/>
    <p:sldId id="446" r:id="rId129"/>
    <p:sldId id="351" r:id="rId130"/>
    <p:sldId id="410" r:id="rId131"/>
    <p:sldId id="312" r:id="rId132"/>
    <p:sldId id="363"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402"/>
            <p14:sldId id="401"/>
            <p14:sldId id="266"/>
            <p14:sldId id="341"/>
            <p14:sldId id="404"/>
            <p14:sldId id="269"/>
            <p14:sldId id="356"/>
            <p14:sldId id="270"/>
            <p14:sldId id="357"/>
            <p14:sldId id="271"/>
            <p14:sldId id="405"/>
            <p14:sldId id="273"/>
            <p14:sldId id="293"/>
            <p14:sldId id="272"/>
            <p14:sldId id="358"/>
            <p14:sldId id="434"/>
            <p14:sldId id="274"/>
            <p14:sldId id="275"/>
            <p14:sldId id="295"/>
            <p14:sldId id="343"/>
            <p14:sldId id="294"/>
            <p14:sldId id="296"/>
            <p14:sldId id="276"/>
            <p14:sldId id="345"/>
            <p14:sldId id="344"/>
            <p14:sldId id="362"/>
            <p14:sldId id="278"/>
            <p14:sldId id="318"/>
            <p14:sldId id="297"/>
            <p14:sldId id="449"/>
            <p14:sldId id="429"/>
            <p14:sldId id="430"/>
            <p14:sldId id="450"/>
            <p14:sldId id="431"/>
            <p14:sldId id="355"/>
            <p14:sldId id="447"/>
            <p14:sldId id="392"/>
            <p14:sldId id="298"/>
            <p14:sldId id="359"/>
            <p14:sldId id="380"/>
            <p14:sldId id="406"/>
            <p14:sldId id="382"/>
            <p14:sldId id="383"/>
            <p14:sldId id="384"/>
            <p14:sldId id="385"/>
            <p14:sldId id="418"/>
            <p14:sldId id="393"/>
            <p14:sldId id="299"/>
            <p14:sldId id="321"/>
            <p14:sldId id="389"/>
            <p14:sldId id="360"/>
            <p14:sldId id="451"/>
            <p14:sldId id="390"/>
            <p14:sldId id="394"/>
            <p14:sldId id="301"/>
            <p14:sldId id="407"/>
            <p14:sldId id="423"/>
            <p14:sldId id="448"/>
            <p14:sldId id="424"/>
            <p14:sldId id="422"/>
            <p14:sldId id="425"/>
            <p14:sldId id="426"/>
            <p14:sldId id="414"/>
            <p14:sldId id="413"/>
            <p14:sldId id="415"/>
            <p14:sldId id="391"/>
            <p14:sldId id="365"/>
            <p14:sldId id="366"/>
            <p14:sldId id="367"/>
            <p14:sldId id="395"/>
            <p14:sldId id="300"/>
            <p14:sldId id="279"/>
            <p14:sldId id="437"/>
            <p14:sldId id="439"/>
            <p14:sldId id="280"/>
            <p14:sldId id="311"/>
            <p14:sldId id="281"/>
            <p14:sldId id="369"/>
            <p14:sldId id="416"/>
            <p14:sldId id="444"/>
            <p14:sldId id="396"/>
            <p14:sldId id="374"/>
            <p14:sldId id="452"/>
            <p14:sldId id="377"/>
            <p14:sldId id="427"/>
            <p14:sldId id="375"/>
            <p14:sldId id="379"/>
            <p14:sldId id="411"/>
            <p14:sldId id="408"/>
            <p14:sldId id="412"/>
            <p14:sldId id="453"/>
            <p14:sldId id="378"/>
            <p14:sldId id="303"/>
            <p14:sldId id="330"/>
            <p14:sldId id="304"/>
            <p14:sldId id="331"/>
            <p14:sldId id="302"/>
            <p14:sldId id="329"/>
            <p14:sldId id="305"/>
            <p14:sldId id="332"/>
            <p14:sldId id="440"/>
            <p14:sldId id="373"/>
            <p14:sldId id="282"/>
            <p14:sldId id="348"/>
            <p14:sldId id="349"/>
            <p14:sldId id="350"/>
            <p14:sldId id="283"/>
            <p14:sldId id="284"/>
            <p14:sldId id="285"/>
            <p14:sldId id="286"/>
            <p14:sldId id="288"/>
            <p14:sldId id="346"/>
            <p14:sldId id="289"/>
            <p14:sldId id="372"/>
            <p14:sldId id="291"/>
            <p14:sldId id="292"/>
            <p14:sldId id="441"/>
            <p14:sldId id="442"/>
            <p14:sldId id="443"/>
            <p14:sldId id="306"/>
            <p14:sldId id="352"/>
            <p14:sldId id="353"/>
            <p14:sldId id="446"/>
            <p14:sldId id="351"/>
            <p14:sldId id="410"/>
            <p14:sldId id="312"/>
            <p14:sldId id="3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5D9DB"/>
    <a:srgbClr val="F1FFF7"/>
    <a:srgbClr val="F6F8FA"/>
    <a:srgbClr val="569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93"/>
    <p:restoredTop sz="61816"/>
  </p:normalViewPr>
  <p:slideViewPr>
    <p:cSldViewPr snapToGrid="0">
      <p:cViewPr>
        <p:scale>
          <a:sx n="69" d="100"/>
          <a:sy n="69" d="100"/>
        </p:scale>
        <p:origin x="1224"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omments/modernComment_100_9C918AB2.xml><?xml version="1.0" encoding="utf-8"?>
<p188:cmLst xmlns:a="http://schemas.openxmlformats.org/drawingml/2006/main" xmlns:r="http://schemas.openxmlformats.org/officeDocument/2006/relationships" xmlns:p188="http://schemas.microsoft.com/office/powerpoint/2018/8/main">
  <p188:cm id="{F61A0DBB-677D-D34B-A087-F66E826E09ED}" authorId="{E190014E-00EA-F9D5-823C-A32FF1CBF0B9}" created="2023-09-21T17:11:23.792">
    <pc:sldMkLst xmlns:pc="http://schemas.microsoft.com/office/powerpoint/2013/main/command">
      <pc:docMk/>
      <pc:sldMk cId="2626783922" sldId="256"/>
    </pc:sldMkLst>
    <p188:txBody>
      <a:bodyPr/>
      <a:lstStyle/>
      <a:p>
        <a:r>
          <a:rPr lang="en-US"/>
          <a:t>Add a note on every 10th slide reminding yourself to slow down</a:t>
        </a:r>
      </a:p>
    </p188:txBody>
  </p188:cm>
</p188:cmLst>
</file>

<file path=ppt/comments/modernComment_192_457990AA.xml><?xml version="1.0" encoding="utf-8"?>
<p188:cmLst xmlns:a="http://schemas.openxmlformats.org/drawingml/2006/main" xmlns:r="http://schemas.openxmlformats.org/officeDocument/2006/relationships" xmlns:p188="http://schemas.microsoft.com/office/powerpoint/2018/8/main">
  <p188:cm id="{BC954D1B-9F16-7F49-AED9-C8D3274CCAC4}" authorId="{E190014E-00EA-F9D5-823C-A32FF1CBF0B9}" created="2023-09-25T23:07:37.896">
    <pc:sldMkLst xmlns:pc="http://schemas.microsoft.com/office/powerpoint/2013/main/command">
      <pc:docMk/>
      <pc:sldMk cId="1165594794" sldId="402"/>
    </pc:sldMkLst>
    <p188:txBody>
      <a:bodyPr/>
      <a:lstStyle/>
      <a:p>
        <a:r>
          <a:rPr lang="en-US"/>
          <a:t>Are you able to zoom in on the picture to where you are? </a:t>
        </a:r>
      </a:p>
    </p188:txBody>
  </p188:cm>
</p188:cmLst>
</file>

<file path=ppt/comments/modernComment_1C5_697F0B9B.xml><?xml version="1.0" encoding="utf-8"?>
<p188:cmLst xmlns:a="http://schemas.openxmlformats.org/drawingml/2006/main" xmlns:r="http://schemas.openxmlformats.org/officeDocument/2006/relationships" xmlns:p188="http://schemas.microsoft.com/office/powerpoint/2018/8/main">
  <p188:cm id="{73637455-619D-2041-B25C-0FAA76EAAD25}" authorId="{E190014E-00EA-F9D5-823C-A32FF1CBF0B9}" created="2023-09-28T16:53:13.846">
    <ac:deMkLst xmlns:ac="http://schemas.microsoft.com/office/drawing/2013/main/command">
      <pc:docMk xmlns:pc="http://schemas.microsoft.com/office/powerpoint/2013/main/command"/>
      <pc:sldMk xmlns:pc="http://schemas.microsoft.com/office/powerpoint/2013/main/command" cId="1769933723" sldId="453"/>
      <ac:spMk id="2" creationId="{B05F9694-F226-7CEE-1F9C-2AD585DEA9E5}"/>
    </ac:deMkLst>
    <p188:txBody>
      <a:bodyPr/>
      <a:lstStyle/>
      <a:p>
        <a:r>
          <a:rPr lang="en-US"/>
          <a:t>Placeholder … read the slide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24575,'25'0'0,"3"0"0,16 0 0,-12 0 0,44 0 0,-42 0 0,46 0 0,-51 0 0,17 0 0,-4 0 0,4 0 0,18 0 0,-16 0 0,28 0 0,-26 0 0,31 0 0,19 0 0,-10 0 0,34 0 0,-20 0 0,16 0 0,33 0 0,3 0 0,15 0 0,2 0 0,6 0 0,-5 0 0,23 0 0,-63 0 0,33 0 0,-57 0 0,10 0 0,-33 0 0,13 0 0,-35 0 0,33 0 0,-30 0 0,27 0 0,-8 0 0,-4 0 0,17 0 0,-15 0 0,18 0 0,19 0 0,-18 0 0,20 0 0,3 0 0,-23 0 0,20 0 0,-21 0 0,-3 0 0,7 0 0,-25 0 0,18 0 0,-34 0 0,12 0 0,-15 0 0,-14 0 0,10 0 0,-31 0 0,17 0 0,-14 0 0,-4 0 0,0 0 0,2 0 0,15 0 0,-12 0 0,26 0 0,-26 0 0,9 0 0,3 0 0,-12 0 0,13 0 0,-17 0 0,0 0 0,-3 0 0,1 0 0,2 0 0,-16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9/21/23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slowly</a:t>
            </a:r>
          </a:p>
          <a:p>
            <a:endParaRPr lang="en-US" dirty="0"/>
          </a:p>
          <a:p>
            <a:r>
              <a:rPr lang="en-US" dirty="0"/>
              <a:t>Good morning, and welcome to my talk, “Contributing to Django … OR How I learned to stop worrying and just try to fix an ORM Bug”</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assigned the ticket to myself</a:t>
            </a:r>
          </a:p>
          <a:p>
            <a:endParaRPr lang="en-US" dirty="0"/>
          </a:p>
          <a:p>
            <a:r>
              <a:rPr lang="en-US" dirty="0"/>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36186846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great experience, and you may think that since then I’ve made tons more contributions. </a:t>
            </a:r>
          </a:p>
          <a:p>
            <a:endParaRPr lang="en-US" dirty="0"/>
          </a:p>
          <a:p>
            <a:r>
              <a:rPr lang="en-US" dirty="0"/>
              <a:t>BUT</a:t>
            </a:r>
          </a:p>
          <a:p>
            <a:endParaRPr lang="en-US" dirty="0"/>
          </a:p>
          <a:p>
            <a:r>
              <a:rPr lang="en-US" dirty="0"/>
              <a:t>I’ve not had an opportunity to contribute again to Django … sometimes life gets in the way.</a:t>
            </a:r>
          </a:p>
          <a:p>
            <a:endParaRPr lang="en-US" dirty="0"/>
          </a:p>
          <a:p>
            <a:r>
              <a:rPr lang="en-US" dirty="0"/>
              <a:t>But I have contributed to a couple of other open source projects</a:t>
            </a:r>
          </a:p>
          <a:p>
            <a:endParaRPr lang="en-US" dirty="0"/>
          </a:p>
          <a:p>
            <a:r>
              <a:rPr lang="en-US" dirty="0"/>
              <a:t>Django Packages</a:t>
            </a:r>
          </a:p>
          <a:p>
            <a:r>
              <a:rPr lang="en-US" dirty="0"/>
              <a:t>Pelican Plugins</a:t>
            </a:r>
          </a:p>
          <a:p>
            <a:r>
              <a:rPr lang="en-US" dirty="0"/>
              <a:t>Implemented Django at DOHC</a:t>
            </a:r>
          </a:p>
        </p:txBody>
      </p:sp>
      <p:sp>
        <p:nvSpPr>
          <p:cNvPr id="4" name="Slide Number Placeholder 3"/>
          <p:cNvSpPr>
            <a:spLocks noGrp="1"/>
          </p:cNvSpPr>
          <p:nvPr>
            <p:ph type="sldNum" sz="quarter" idx="5"/>
          </p:nvPr>
        </p:nvSpPr>
        <p:spPr/>
        <p:txBody>
          <a:bodyPr/>
          <a:lstStyle/>
          <a:p>
            <a:fld id="{5B105CD6-096C-EA40-9B31-0FFB08AC29C0}" type="slidenum">
              <a:rPr lang="en-US" smtClean="0"/>
              <a:t>107</a:t>
            </a:fld>
            <a:endParaRPr lang="en-US"/>
          </a:p>
        </p:txBody>
      </p:sp>
    </p:spTree>
    <p:extLst>
      <p:ext uri="{BB962C8B-B14F-4D97-AF65-F5344CB8AC3E}">
        <p14:creationId xmlns:p14="http://schemas.microsoft.com/office/powerpoint/2010/main" val="5547330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108</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Click and let the words come on the screen</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ORM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109</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Click and let the words come on the screen</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110</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111</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112</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113</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114</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115</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you’re ready to go look for a ticket to work on</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Whether it’s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ORM related or NOT,</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remember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that there is an amazing community here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that </a:t>
            </a:r>
            <a:r>
              <a:rPr lang="en-US" b="1" i="0" dirty="0">
                <a:solidFill>
                  <a:srgbClr val="999999"/>
                </a:solidFill>
                <a:effectLst/>
                <a:latin typeface="Roboto" panose="020F0502020204030204" pitchFamily="34" charset="0"/>
              </a:rPr>
              <a:t>wants</a:t>
            </a:r>
            <a:r>
              <a:rPr lang="en-US" b="0" i="0" dirty="0">
                <a:solidFill>
                  <a:srgbClr val="999999"/>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116</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Reviewing the Ticket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time reviewing the ticket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Then I spoke with Simon Charette about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at the end of the day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you’re going to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look at,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read,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write</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117</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118</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So just keep that in mind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999999"/>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when you’re ready to dive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999999"/>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to one of the currently &lt;&gt; open tickets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999999"/>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F3F3F"/>
                </a:solidFill>
                <a:effectLst/>
                <a:latin typeface="Helvetica" pitchFamily="2" charset="0"/>
              </a:rPr>
              <a:t>https://</a:t>
            </a:r>
            <a:r>
              <a:rPr lang="en-US" dirty="0" err="1">
                <a:solidFill>
                  <a:srgbClr val="3F3F3F"/>
                </a:solidFill>
                <a:effectLst/>
                <a:latin typeface="Helvetica" pitchFamily="2" charset="0"/>
              </a:rPr>
              <a:t>code.djangoproject.com</a:t>
            </a:r>
            <a:r>
              <a:rPr lang="en-US" dirty="0">
                <a:solidFill>
                  <a:srgbClr val="3F3F3F"/>
                </a:solidFill>
                <a:effectLst/>
                <a:latin typeface="Helvetica" pitchFamily="2" charset="0"/>
              </a:rPr>
              <a:t>/</a:t>
            </a:r>
            <a:r>
              <a:rPr lang="en-US" dirty="0" err="1">
                <a:solidFill>
                  <a:srgbClr val="3F3F3F"/>
                </a:solidFill>
                <a:effectLst/>
                <a:latin typeface="Helvetica" pitchFamily="2" charset="0"/>
              </a:rPr>
              <a:t>query?owner</a:t>
            </a:r>
            <a:r>
              <a:rPr lang="en-US" dirty="0">
                <a:solidFill>
                  <a:srgbClr val="3F3F3F"/>
                </a:solidFill>
                <a:effectLst/>
                <a:latin typeface="Helvetica" pitchFamily="2" charset="0"/>
              </a:rPr>
              <a:t>=~</a:t>
            </a:r>
            <a:r>
              <a:rPr lang="en-US" dirty="0" err="1">
                <a:solidFill>
                  <a:srgbClr val="3F3F3F"/>
                </a:solidFill>
                <a:effectLst/>
                <a:latin typeface="Helvetica" pitchFamily="2" charset="0"/>
              </a:rPr>
              <a:t>nobody&amp;status</a:t>
            </a:r>
            <a:r>
              <a:rPr lang="en-US" dirty="0">
                <a:solidFill>
                  <a:srgbClr val="3F3F3F"/>
                </a:solidFill>
                <a:effectLst/>
                <a:latin typeface="Helvetica" pitchFamily="2" charset="0"/>
              </a:rPr>
              <a:t>=</a:t>
            </a:r>
            <a:r>
              <a:rPr lang="en-US" dirty="0" err="1">
                <a:solidFill>
                  <a:srgbClr val="3F3F3F"/>
                </a:solidFill>
                <a:effectLst/>
                <a:latin typeface="Helvetica" pitchFamily="2" charset="0"/>
              </a:rPr>
              <a:t>assigned&amp;status</a:t>
            </a:r>
            <a:r>
              <a:rPr lang="en-US" dirty="0">
                <a:solidFill>
                  <a:srgbClr val="3F3F3F"/>
                </a:solidFill>
                <a:effectLst/>
                <a:latin typeface="Helvetica" pitchFamily="2" charset="0"/>
              </a:rPr>
              <a:t>=</a:t>
            </a:r>
            <a:r>
              <a:rPr lang="en-US" dirty="0" err="1">
                <a:solidFill>
                  <a:srgbClr val="3F3F3F"/>
                </a:solidFill>
                <a:effectLst/>
                <a:latin typeface="Helvetica" pitchFamily="2" charset="0"/>
              </a:rPr>
              <a:t>new&amp;col</a:t>
            </a:r>
            <a:r>
              <a:rPr lang="en-US" dirty="0">
                <a:solidFill>
                  <a:srgbClr val="3F3F3F"/>
                </a:solidFill>
                <a:effectLst/>
                <a:latin typeface="Helvetica" pitchFamily="2" charset="0"/>
              </a:rPr>
              <a:t>=</a:t>
            </a:r>
            <a:r>
              <a:rPr lang="en-US" dirty="0" err="1">
                <a:solidFill>
                  <a:srgbClr val="3F3F3F"/>
                </a:solidFill>
                <a:effectLst/>
                <a:latin typeface="Helvetica" pitchFamily="2" charset="0"/>
              </a:rPr>
              <a:t>id&amp;col</a:t>
            </a:r>
            <a:r>
              <a:rPr lang="en-US" dirty="0">
                <a:solidFill>
                  <a:srgbClr val="3F3F3F"/>
                </a:solidFill>
                <a:effectLst/>
                <a:latin typeface="Helvetica" pitchFamily="2" charset="0"/>
              </a:rPr>
              <a:t>=</a:t>
            </a:r>
            <a:r>
              <a:rPr lang="en-US" dirty="0" err="1">
                <a:solidFill>
                  <a:srgbClr val="3F3F3F"/>
                </a:solidFill>
                <a:effectLst/>
                <a:latin typeface="Helvetica" pitchFamily="2" charset="0"/>
              </a:rPr>
              <a:t>summary&amp;col</a:t>
            </a:r>
            <a:r>
              <a:rPr lang="en-US" dirty="0">
                <a:solidFill>
                  <a:srgbClr val="3F3F3F"/>
                </a:solidFill>
                <a:effectLst/>
                <a:latin typeface="Helvetica" pitchFamily="2" charset="0"/>
              </a:rPr>
              <a:t>=</a:t>
            </a:r>
            <a:r>
              <a:rPr lang="en-US" dirty="0" err="1">
                <a:solidFill>
                  <a:srgbClr val="3F3F3F"/>
                </a:solidFill>
                <a:effectLst/>
                <a:latin typeface="Helvetica" pitchFamily="2" charset="0"/>
              </a:rPr>
              <a:t>status&amp;col</a:t>
            </a:r>
            <a:r>
              <a:rPr lang="en-US" dirty="0">
                <a:solidFill>
                  <a:srgbClr val="3F3F3F"/>
                </a:solidFill>
                <a:effectLst/>
                <a:latin typeface="Helvetica" pitchFamily="2" charset="0"/>
              </a:rPr>
              <a:t>=</a:t>
            </a:r>
            <a:r>
              <a:rPr lang="en-US" dirty="0" err="1">
                <a:solidFill>
                  <a:srgbClr val="3F3F3F"/>
                </a:solidFill>
                <a:effectLst/>
                <a:latin typeface="Helvetica" pitchFamily="2" charset="0"/>
              </a:rPr>
              <a:t>owner&amp;col</a:t>
            </a:r>
            <a:r>
              <a:rPr lang="en-US" dirty="0">
                <a:solidFill>
                  <a:srgbClr val="3F3F3F"/>
                </a:solidFill>
                <a:effectLst/>
                <a:latin typeface="Helvetica" pitchFamily="2" charset="0"/>
              </a:rPr>
              <a:t>=</a:t>
            </a:r>
            <a:r>
              <a:rPr lang="en-US" dirty="0" err="1">
                <a:solidFill>
                  <a:srgbClr val="3F3F3F"/>
                </a:solidFill>
                <a:effectLst/>
                <a:latin typeface="Helvetica" pitchFamily="2" charset="0"/>
              </a:rPr>
              <a:t>type&amp;col</a:t>
            </a:r>
            <a:r>
              <a:rPr lang="en-US" dirty="0">
                <a:solidFill>
                  <a:srgbClr val="3F3F3F"/>
                </a:solidFill>
                <a:effectLst/>
                <a:latin typeface="Helvetica" pitchFamily="2" charset="0"/>
              </a:rPr>
              <a:t>=</a:t>
            </a:r>
            <a:r>
              <a:rPr lang="en-US" dirty="0" err="1">
                <a:solidFill>
                  <a:srgbClr val="3F3F3F"/>
                </a:solidFill>
                <a:effectLst/>
                <a:latin typeface="Helvetica" pitchFamily="2" charset="0"/>
              </a:rPr>
              <a:t>component&amp;col</a:t>
            </a:r>
            <a:r>
              <a:rPr lang="en-US" dirty="0">
                <a:solidFill>
                  <a:srgbClr val="3F3F3F"/>
                </a:solidFill>
                <a:effectLst/>
                <a:latin typeface="Helvetica" pitchFamily="2" charset="0"/>
              </a:rPr>
              <a:t>=</a:t>
            </a:r>
            <a:r>
              <a:rPr lang="en-US" dirty="0" err="1">
                <a:solidFill>
                  <a:srgbClr val="3F3F3F"/>
                </a:solidFill>
                <a:effectLst/>
                <a:latin typeface="Helvetica" pitchFamily="2" charset="0"/>
              </a:rPr>
              <a:t>version&amp;desc</a:t>
            </a:r>
            <a:r>
              <a:rPr lang="en-US" dirty="0">
                <a:solidFill>
                  <a:srgbClr val="3F3F3F"/>
                </a:solidFill>
                <a:effectLst/>
                <a:latin typeface="Helvetica" pitchFamily="2" charset="0"/>
              </a:rPr>
              <a:t>=1&amp;order=id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119</a:t>
            </a:fld>
            <a:endParaRPr lang="en-US"/>
          </a:p>
        </p:txBody>
      </p:sp>
    </p:spTree>
    <p:extLst>
      <p:ext uri="{BB962C8B-B14F-4D97-AF65-F5344CB8AC3E}">
        <p14:creationId xmlns:p14="http://schemas.microsoft.com/office/powerpoint/2010/main" val="23649076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because this is Django,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there is great documentation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on how to triage tickets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120</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Mt Whitney</a:t>
            </a:r>
          </a:p>
          <a:p>
            <a:endParaRPr lang="en-US" dirty="0"/>
          </a:p>
          <a:p>
            <a:r>
              <a:rPr lang="en-US" dirty="0"/>
              <a:t>I was **only** three miles from the summit, but I just wasn’t feeling **it**. </a:t>
            </a:r>
          </a:p>
          <a:p>
            <a:endParaRPr lang="en-US" dirty="0"/>
          </a:p>
          <a:p>
            <a:r>
              <a:rPr lang="en-US" dirty="0"/>
              <a:t>My fellow hikers didn’t discourage me from continuing, but they didn’t really encourage me either. </a:t>
            </a:r>
          </a:p>
          <a:p>
            <a:endParaRPr lang="en-US" dirty="0"/>
          </a:p>
          <a:p>
            <a:r>
              <a:rPr lang="en-US" dirty="0"/>
              <a:t>I didn’t make it to the summit that day and it’s been a regret ever since. I’ve not attempted another big hike. Not quite that big at least</a:t>
            </a:r>
          </a:p>
          <a:p>
            <a:endParaRPr lang="en-US" dirty="0"/>
          </a:p>
          <a:p>
            <a:r>
              <a:rPr lang="en-US" dirty="0"/>
              <a:t>But why am I telling this story? What does this have to do with fixing a bug in the Django ORM. </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121</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bug wasn’t resolved I had an option to ignore it / give up like I did that day at Mt Whitney.</a:t>
            </a:r>
          </a:p>
          <a:p>
            <a:endParaRPr lang="en-US" dirty="0"/>
          </a:p>
          <a:p>
            <a:r>
              <a:rPr lang="en-US" dirty="0"/>
              <a:t>I could have NOT gone to the “summit” of fixing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122</a:t>
            </a:fld>
            <a:endParaRPr lang="en-US"/>
          </a:p>
        </p:txBody>
      </p:sp>
    </p:spTree>
    <p:extLst>
      <p:ext uri="{BB962C8B-B14F-4D97-AF65-F5344CB8AC3E}">
        <p14:creationId xmlns:p14="http://schemas.microsoft.com/office/powerpoint/2010/main" val="338458092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community helped me to work through it. </a:t>
            </a:r>
          </a:p>
          <a:p>
            <a:endParaRPr lang="en-US" dirty="0"/>
          </a:p>
          <a:p>
            <a:r>
              <a:rPr lang="en-US" dirty="0"/>
              <a:t>The solution that was ultimately submitted </a:t>
            </a:r>
          </a:p>
          <a:p>
            <a:endParaRPr lang="en-US" dirty="0"/>
          </a:p>
          <a:p>
            <a:r>
              <a:rPr lang="en-US" dirty="0"/>
              <a:t>and merged wasn’t just mine, it was through the hard work of several people. </a:t>
            </a:r>
          </a:p>
          <a:p>
            <a:endParaRPr lang="en-US" dirty="0"/>
          </a:p>
          <a:p>
            <a:r>
              <a:rPr lang="en-US" dirty="0"/>
              <a:t>This community wants you to succeed. They want you to learn. </a:t>
            </a:r>
          </a:p>
        </p:txBody>
      </p:sp>
      <p:sp>
        <p:nvSpPr>
          <p:cNvPr id="4" name="Slide Number Placeholder 3"/>
          <p:cNvSpPr>
            <a:spLocks noGrp="1"/>
          </p:cNvSpPr>
          <p:nvPr>
            <p:ph type="sldNum" sz="quarter" idx="5"/>
          </p:nvPr>
        </p:nvSpPr>
        <p:spPr/>
        <p:txBody>
          <a:bodyPr/>
          <a:lstStyle/>
          <a:p>
            <a:fld id="{5B105CD6-096C-EA40-9B31-0FFB08AC29C0}" type="slidenum">
              <a:rPr lang="en-US" smtClean="0"/>
              <a:t>123</a:t>
            </a:fld>
            <a:endParaRPr lang="en-US"/>
          </a:p>
        </p:txBody>
      </p:sp>
    </p:spTree>
    <p:extLst>
      <p:ext uri="{BB962C8B-B14F-4D97-AF65-F5344CB8AC3E}">
        <p14:creationId xmlns:p14="http://schemas.microsoft.com/office/powerpoint/2010/main" val="413747378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community had been up there with me that day, </a:t>
            </a:r>
          </a:p>
          <a:p>
            <a:endParaRPr lang="en-US" dirty="0"/>
          </a:p>
          <a:p>
            <a:r>
              <a:rPr lang="en-US" dirty="0"/>
              <a:t>I’m 100% sure </a:t>
            </a:r>
          </a:p>
          <a:p>
            <a:endParaRPr lang="en-US" dirty="0"/>
          </a:p>
          <a:p>
            <a:r>
              <a:rPr lang="en-US" dirty="0"/>
              <a:t>that I would have made it to the summit </a:t>
            </a:r>
          </a:p>
          <a:p>
            <a:endParaRPr lang="en-US" dirty="0"/>
          </a:p>
          <a:p>
            <a:r>
              <a:rPr lang="en-US" dirty="0"/>
              <a:t>because of the encouragement that is provided </a:t>
            </a:r>
          </a:p>
          <a:p>
            <a:endParaRPr lang="en-US" dirty="0"/>
          </a:p>
          <a:p>
            <a:r>
              <a:rPr lang="en-US" dirty="0"/>
              <a:t>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124</a:t>
            </a:fld>
            <a:endParaRPr lang="en-US"/>
          </a:p>
        </p:txBody>
      </p:sp>
    </p:spTree>
    <p:extLst>
      <p:ext uri="{BB962C8B-B14F-4D97-AF65-F5344CB8AC3E}">
        <p14:creationId xmlns:p14="http://schemas.microsoft.com/office/powerpoint/2010/main" val="22366067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125</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126</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I added a comment to the ticket </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127</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year, there will be both </a:t>
            </a:r>
          </a:p>
          <a:p>
            <a:endParaRPr lang="en-US" dirty="0"/>
          </a:p>
          <a:p>
            <a:r>
              <a:rPr lang="en-US" dirty="0"/>
              <a:t>Development Sprints and </a:t>
            </a:r>
          </a:p>
          <a:p>
            <a:endParaRPr lang="en-US" dirty="0"/>
          </a:p>
          <a:p>
            <a:r>
              <a:rPr lang="en-US" dirty="0"/>
              <a:t>Contribution Sprints. </a:t>
            </a:r>
          </a:p>
          <a:p>
            <a:endParaRPr lang="en-US" dirty="0"/>
          </a:p>
          <a:p>
            <a:r>
              <a:rPr lang="en-US" dirty="0"/>
              <a:t>If you’re looking to get involved, this is a great opportunity to do so and I highly encourage you all to go. </a:t>
            </a:r>
          </a:p>
          <a:p>
            <a:endParaRPr lang="en-US" dirty="0"/>
          </a:p>
          <a:p>
            <a:r>
              <a:rPr lang="en-US" dirty="0"/>
              <a:t>Hope to see you there</a:t>
            </a:r>
          </a:p>
        </p:txBody>
      </p:sp>
      <p:sp>
        <p:nvSpPr>
          <p:cNvPr id="4" name="Slide Number Placeholder 3"/>
          <p:cNvSpPr>
            <a:spLocks noGrp="1"/>
          </p:cNvSpPr>
          <p:nvPr>
            <p:ph type="sldNum" sz="quarter" idx="5"/>
          </p:nvPr>
        </p:nvSpPr>
        <p:spPr/>
        <p:txBody>
          <a:bodyPr/>
          <a:lstStyle/>
          <a:p>
            <a:fld id="{5B105CD6-096C-EA40-9B31-0FFB08AC29C0}" type="slidenum">
              <a:rPr lang="en-US" smtClean="0"/>
              <a:t>128</a:t>
            </a:fld>
            <a:endParaRPr lang="en-US"/>
          </a:p>
        </p:txBody>
      </p:sp>
    </p:spTree>
    <p:extLst>
      <p:ext uri="{BB962C8B-B14F-4D97-AF65-F5344CB8AC3E}">
        <p14:creationId xmlns:p14="http://schemas.microsoft.com/office/powerpoint/2010/main" val="42426504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129</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a few people that helped me with this presentation. Without their help this presentation wouldn’t be what it is</a:t>
            </a:r>
          </a:p>
        </p:txBody>
      </p:sp>
      <p:sp>
        <p:nvSpPr>
          <p:cNvPr id="4" name="Slide Number Placeholder 3"/>
          <p:cNvSpPr>
            <a:spLocks noGrp="1"/>
          </p:cNvSpPr>
          <p:nvPr>
            <p:ph type="sldNum" sz="quarter" idx="5"/>
          </p:nvPr>
        </p:nvSpPr>
        <p:spPr/>
        <p:txBody>
          <a:bodyPr/>
          <a:lstStyle/>
          <a:p>
            <a:fld id="{5B105CD6-096C-EA40-9B31-0FFB08AC29C0}" type="slidenum">
              <a:rPr lang="en-US" smtClean="0"/>
              <a:t>130</a:t>
            </a:fld>
            <a:endParaRPr lang="en-US"/>
          </a:p>
        </p:txBody>
      </p:sp>
    </p:spTree>
    <p:extLst>
      <p:ext uri="{BB962C8B-B14F-4D97-AF65-F5344CB8AC3E}">
        <p14:creationId xmlns:p14="http://schemas.microsoft.com/office/powerpoint/2010/main" val="19808641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131</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132</a:t>
            </a:fld>
            <a:endParaRPr lang="en-US"/>
          </a:p>
        </p:txBody>
      </p:sp>
    </p:spTree>
    <p:extLst>
      <p:ext uri="{BB962C8B-B14F-4D97-AF65-F5344CB8AC3E}">
        <p14:creationId xmlns:p14="http://schemas.microsoft.com/office/powerpoint/2010/main" val="2955459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Marking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comment on the issue thanking me for working on the ticket … the original reporter for the ticket!</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so excited that I let the world know about it on Twitter / X</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spent the rest of my time at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working on other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non-ORM related tickets (a quick documentation update)</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other Django projects (an update to Django Packages to add a View More button to the home page)</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an amazing time at the conference and the sprints last year,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as I’m sure you will this year. </a:t>
            </a:r>
          </a:p>
          <a:p>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it was all over</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1037861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headed home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having been able to close a bug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the ORM!!!!</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I felt *really* good about this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is a scene from the James Cameron movie Titanic (released December 19, 1997) when Leonardo </a:t>
            </a:r>
            <a:r>
              <a:rPr lang="en-US" b="0" dirty="0" err="1">
                <a:solidFill>
                  <a:srgbClr val="CCCCCC"/>
                </a:solidFill>
                <a:effectLst/>
                <a:latin typeface="Inconsolata NF Regular" pitchFamily="49" charset="77"/>
              </a:rPr>
              <a:t>Dicaprio’s</a:t>
            </a:r>
            <a:r>
              <a:rPr lang="en-US" b="0" dirty="0">
                <a:solidFill>
                  <a:srgbClr val="CCCCCC"/>
                </a:solidFill>
                <a:effectLst/>
                <a:latin typeface="Inconsolata NF Regular" pitchFamily="49" charset="77"/>
              </a:rPr>
              <a:t> character says, “I’m the king of the world!”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that’s kind of how I felt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Funny Story … I’ve never seen this movie</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slowly</a:t>
            </a:r>
          </a:p>
          <a:p>
            <a:endParaRPr lang="en-US" dirty="0"/>
          </a:p>
          <a:p>
            <a:r>
              <a:rPr lang="en-US" dirty="0"/>
              <a:t>How many people are attending their first </a:t>
            </a:r>
            <a:r>
              <a:rPr lang="en-US" dirty="0" err="1"/>
              <a:t>DjangoCon</a:t>
            </a:r>
            <a:endParaRPr lang="en-US" dirty="0"/>
          </a:p>
          <a:p>
            <a:endParaRPr lang="en-US" dirty="0"/>
          </a:p>
          <a:p>
            <a:r>
              <a:rPr lang="en-US" dirty="0"/>
              <a:t>ACTION: Get a drink of water</a:t>
            </a:r>
          </a:p>
          <a:p>
            <a:endParaRPr lang="en-US" dirty="0"/>
          </a:p>
          <a:p>
            <a:r>
              <a:rPr lang="en-US" dirty="0"/>
              <a:t>Awesome! And welcome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 Berger is a member of the Django Security team</a:t>
            </a:r>
          </a:p>
          <a:p>
            <a:endParaRPr lang="en-US" dirty="0"/>
          </a:p>
          <a:p>
            <a:r>
              <a:rPr lang="en-US" dirty="0"/>
              <a:t>Sorry -- this is still broken on </a:t>
            </a:r>
            <a:r>
              <a:rPr lang="en-US" dirty="0" err="1"/>
              <a:t>Sqlite</a:t>
            </a:r>
            <a:r>
              <a:rPr lang="en-US" dirty="0"/>
              <a:t>. </a:t>
            </a:r>
          </a:p>
          <a:p>
            <a:endParaRPr lang="en-US" dirty="0"/>
          </a:p>
          <a:p>
            <a:r>
              <a:rPr lang="en-US" dirty="0"/>
              <a:t>The additions and fixes mentioned are mostly for Oracle and other backends. </a:t>
            </a:r>
          </a:p>
          <a:p>
            <a:endParaRPr lang="en-US" dirty="0"/>
          </a:p>
          <a:p>
            <a:r>
              <a:rPr lang="en-US" dirty="0"/>
              <a:t>The </a:t>
            </a:r>
            <a:r>
              <a:rPr lang="en-US" dirty="0" err="1"/>
              <a:t>Sqlite</a:t>
            </a:r>
            <a:r>
              <a:rPr lang="en-US" dirty="0"/>
              <a:t> backend, at the time I write this, </a:t>
            </a:r>
          </a:p>
          <a:p>
            <a:endParaRPr lang="en-US" dirty="0"/>
          </a:p>
          <a:p>
            <a:r>
              <a:rPr lang="en-US" dirty="0"/>
              <a:t>still has </a:t>
            </a:r>
            <a:r>
              <a:rPr lang="en-US" dirty="0" err="1"/>
              <a:t>supports_paramstyle_pyformat</a:t>
            </a:r>
            <a:r>
              <a:rPr lang="en-US" dirty="0"/>
              <a:t> = False </a:t>
            </a:r>
          </a:p>
          <a:p>
            <a:endParaRPr lang="en-US" dirty="0"/>
          </a:p>
          <a:p>
            <a:r>
              <a:rPr lang="en-US" dirty="0"/>
              <a:t>and still borks with a syntax error if you try to replicate the session in the ticket description.</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t>
            </a:r>
            <a:r>
              <a:rPr lang="en-US" dirty="0" err="1"/>
              <a:t>supports_paramstyle_pyformat</a:t>
            </a:r>
            <a:r>
              <a:rPr lang="en-US" dirty="0"/>
              <a:t>?</a:t>
            </a:r>
          </a:p>
          <a:p>
            <a:endParaRPr lang="en-US" dirty="0"/>
          </a:p>
          <a:p>
            <a:r>
              <a:rPr lang="en-US" dirty="0"/>
              <a:t>It’s a flag</a:t>
            </a:r>
          </a:p>
          <a:p>
            <a:endParaRPr lang="en-US" dirty="0"/>
          </a:p>
          <a:p>
            <a:r>
              <a:rPr lang="en-US" dirty="0"/>
              <a:t>That indicates if the backend (SQLite, Postgres, Oracle, </a:t>
            </a:r>
            <a:r>
              <a:rPr lang="en-US" dirty="0" err="1"/>
              <a:t>etc</a:t>
            </a:r>
            <a:r>
              <a:rPr lang="en-US" dirty="0"/>
              <a:t>) support '</a:t>
            </a:r>
            <a:r>
              <a:rPr lang="en-US" dirty="0" err="1"/>
              <a:t>pyformat</a:t>
            </a:r>
            <a:r>
              <a:rPr lang="en-US" dirty="0"/>
              <a:t>' style </a:t>
            </a:r>
          </a:p>
          <a:p>
            <a:endParaRPr lang="en-US" dirty="0"/>
          </a:p>
          <a:p>
            <a:r>
              <a:rPr lang="en-US" dirty="0"/>
              <a:t>("... %(name)s ...", {'name': value})</a:t>
            </a:r>
          </a:p>
          <a:p>
            <a:r>
              <a:rPr lang="en-US" dirty="0"/>
              <a:t>parameter passing </a:t>
            </a:r>
          </a:p>
          <a:p>
            <a:endParaRPr lang="en-US" dirty="0"/>
          </a:p>
          <a:p>
            <a:r>
              <a:rPr lang="en-US" dirty="0"/>
              <a:t>Note this can be provided by the backend even if not</a:t>
            </a:r>
          </a:p>
          <a:p>
            <a:endParaRPr lang="en-US" dirty="0"/>
          </a:p>
          <a:p>
            <a:r>
              <a:rPr lang="en-US" dirty="0"/>
              <a:t>supported by the Python driver</a:t>
            </a:r>
          </a:p>
          <a:p>
            <a:endParaRPr lang="en-US" dirty="0"/>
          </a:p>
          <a:p>
            <a:r>
              <a:rPr lang="en-US" dirty="0"/>
              <a:t>For SQLite this was set to False</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3213931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Oh No!</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faced with two potential choices:</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Ignore the bug. It had been a bug for YEARS … it was opened on January 19, 2009 (13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Fix </a:t>
            </a:r>
          </a:p>
          <a:p>
            <a:pPr marL="0" indent="0">
              <a:buFontTx/>
              <a:buNone/>
            </a:pPr>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Embarrassed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declared it fixed on Twitter</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people at the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Sprints ASK ME HOW I DID IT!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Fear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Imposter Syndrome –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that voice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the back of my head asking,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“Can YOU work on this on your own? Do you really know what you’re doing?”</a:t>
            </a:r>
          </a:p>
          <a:p>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Take a sip of water</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Entitled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 work for a Medical Services Organization in Southern California. </a:t>
            </a:r>
          </a:p>
          <a:p>
            <a:endParaRPr lang="en-US" dirty="0"/>
          </a:p>
          <a:p>
            <a:r>
              <a:rPr lang="en-US" dirty="0"/>
              <a:t>Part of my duties include managing a team of web developers and one of our newer projects is an internal Django App</a:t>
            </a:r>
          </a:p>
          <a:p>
            <a:endParaRPr lang="en-US" dirty="0"/>
          </a:p>
          <a:p>
            <a:r>
              <a:rPr lang="en-US" dirty="0"/>
              <a:t>Today I’m going to talk about the fantastic experience I had in trying to fix a bug in the Django 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first, a side 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Slow Down</a:t>
            </a:r>
          </a:p>
          <a:p>
            <a:r>
              <a:rPr lang="en-US" dirty="0"/>
              <a:t>1. The vast majority of tickets are no harder than the work you do to solve problems every single day using Django</a:t>
            </a:r>
          </a:p>
          <a:p>
            <a:r>
              <a:rPr lang="en-US" dirty="0"/>
              <a:t>	a. Yes they need, time, thought, and a little bit of your love</a:t>
            </a:r>
          </a:p>
          <a:p>
            <a:r>
              <a:rPr lang="en-US" dirty="0"/>
              <a:t>	b. If you get stuck while trying to solve it you can ask for help!</a:t>
            </a:r>
          </a:p>
          <a:p>
            <a:r>
              <a:rPr lang="en-US" dirty="0"/>
              <a:t>ACTION: take a sip of water</a:t>
            </a:r>
          </a:p>
          <a:p>
            <a:r>
              <a:rPr lang="en-US" dirty="0"/>
              <a:t>2. The review process is challenging </a:t>
            </a:r>
          </a:p>
          <a:p>
            <a:r>
              <a:rPr lang="en-US" dirty="0"/>
              <a:t>	a. … but everyone gets the same review process; </a:t>
            </a:r>
          </a:p>
          <a:p>
            <a:r>
              <a:rPr lang="en-US" dirty="0"/>
              <a:t>	b. it’s not personal</a:t>
            </a:r>
          </a:p>
          <a:p>
            <a:r>
              <a:rPr lang="en-US" dirty="0"/>
              <a:t>	c. Where I work we always try to make the code review about the code and never about the person that wrote the code. We all want the code to be the best it can possibly be, and these code reviews, while challenging, will make the code better AND you’ll more than likely learn something. I found this to be true as I worked on this ticket. It was never about me, but always about making the code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take a sip of water</a:t>
            </a:r>
          </a:p>
          <a:p>
            <a:r>
              <a:rPr lang="en-US" dirty="0"/>
              <a:t>3. You can do it. </a:t>
            </a:r>
          </a:p>
          <a:p>
            <a:r>
              <a:rPr lang="en-US" dirty="0"/>
              <a:t>	a. You are qualified! </a:t>
            </a:r>
          </a:p>
          <a:p>
            <a:r>
              <a:rPr lang="en-US" dirty="0"/>
              <a:t>	b. If you’ve spent time working on an issue you are the World Expert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30</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couple of years ago a comment posted by Sarah Boyce: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wondering if this is being worked on or if I could try and pick it up, happy to work on it in a group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Sarah - you're very welcome to pick it up.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suggest an initial time-boxed investigation to work out what the state of play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that point you'll be the world expert TM on this issue, so either you'll have an idea or you'll want input. If you open a PR at that point (even just adding comments in the second case) to explain what's going on, it's easier for others to get up to speed and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Advice from former Fellow Carlton Gibson to current Triage and Review team member Sarah Boyce before she was a member of the Triage and Review team</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310736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went to work on the ticket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did what most of us probably do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when we’re assigned a Bug for work,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or on a personal project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should have done a better job of when I initially worked the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Write down what you learned (as your learning it)</a:t>
            </a:r>
          </a:p>
          <a:p>
            <a:pPr marL="228600" indent="-228600">
              <a:buAutoNum type="arabicPeriod"/>
            </a:pPr>
            <a:r>
              <a:rPr lang="en-US" dirty="0"/>
              <a:t>Replicate the Bug</a:t>
            </a:r>
          </a:p>
          <a:p>
            <a:pPr marL="228600" indent="-228600">
              <a:buAutoNum type="arabicPeriod"/>
            </a:pPr>
            <a:r>
              <a:rPr lang="en-US" dirty="0"/>
              <a:t>Read some docs (which can include Doc strings!)</a:t>
            </a:r>
          </a:p>
          <a:p>
            <a:pPr marL="228600" indent="-228600">
              <a:buAutoNum type="arabicPeriod"/>
            </a:pPr>
            <a:r>
              <a:rPr lang="en-US" dirty="0"/>
              <a:t>Write some code</a:t>
            </a:r>
          </a:p>
          <a:p>
            <a:pPr marL="228600" indent="-228600">
              <a:buAutoNum type="arabicPeriod"/>
            </a:pPr>
            <a:r>
              <a:rPr lang="en-US" dirty="0"/>
              <a:t>Test the code</a:t>
            </a:r>
          </a:p>
          <a:p>
            <a:pPr marL="228600" indent="-228600">
              <a:buAutoNum type="arabicPeriod"/>
            </a:pPr>
            <a:endParaRPr lang="en-US" dirty="0"/>
          </a:p>
          <a:p>
            <a:pPr marL="0" indent="0">
              <a:buFontTx/>
              <a:buNone/>
            </a:pPr>
            <a:r>
              <a:rPr lang="en-US" dirty="0"/>
              <a:t>But before we can write down what we’ve learned, we need to learn some stuff!</a:t>
            </a:r>
          </a:p>
        </p:txBody>
      </p:sp>
      <p:sp>
        <p:nvSpPr>
          <p:cNvPr id="4" name="Slide Number Placeholder 3"/>
          <p:cNvSpPr>
            <a:spLocks noGrp="1"/>
          </p:cNvSpPr>
          <p:nvPr>
            <p:ph type="sldNum" sz="quarter" idx="5"/>
          </p:nvPr>
        </p:nvSpPr>
        <p:spPr/>
        <p:txBody>
          <a:bodyPr/>
          <a:lstStyle/>
          <a:p>
            <a:fld id="{5B105CD6-096C-EA40-9B31-0FFB08AC29C0}" type="slidenum">
              <a:rPr lang="en-US" smtClean="0"/>
              <a:t>33</a:t>
            </a:fld>
            <a:endParaRPr lang="en-US"/>
          </a:p>
        </p:txBody>
      </p:sp>
    </p:spTree>
    <p:extLst>
      <p:ext uri="{BB962C8B-B14F-4D97-AF65-F5344CB8AC3E}">
        <p14:creationId xmlns:p14="http://schemas.microsoft.com/office/powerpoint/2010/main" val="3562700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34</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steps to reproduce the bug from the original ticket are, from the </a:t>
            </a:r>
            <a:r>
              <a:rPr lang="en-US" dirty="0" err="1"/>
              <a:t>repl</a:t>
            </a:r>
            <a:endParaRPr lang="en-US" dirty="0"/>
          </a:p>
          <a:p>
            <a:endParaRPr lang="en-US" dirty="0"/>
          </a:p>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2091676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runs without error</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3603913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generate a stack track error</a:t>
            </a:r>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1860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get this stack trace</a:t>
            </a:r>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1392989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136473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trip to Mt Whitney.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There I was ... Mt Whitney Trail Crest, 13,600 ft (4159 m) above sea level</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had spent the 7 days hiking to get here.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was only 3 miles from the summit of Mt Whitney ... but I wasn't sure I could go any further.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My hiking companions told me I didn't look so good.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Truth be told, I didn't feel so good either.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Did I make it to the summit? </a:t>
            </a:r>
          </a:p>
          <a:p>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Drink Water</a:t>
            </a:r>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OK, we’ve replicated the bug!</a:t>
            </a:r>
          </a:p>
          <a:p>
            <a:pPr marL="228600" indent="-228600">
              <a:buAutoNum type="arabicPeriod"/>
            </a:pPr>
            <a:r>
              <a:rPr lang="en-US" dirty="0"/>
              <a:t>Now, we’re going to read some docs (which can include Doc strings!)</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1815918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Read some docs</a:t>
            </a: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p>
          <a:p>
            <a:endParaRPr lang="en-US" dirty="0"/>
          </a:p>
          <a:p>
            <a:r>
              <a:rPr lang="en-US" dirty="0"/>
              <a:t>The second to last line of the Stack Trace says</a:t>
            </a:r>
          </a:p>
          <a:p>
            <a:endParaRPr lang="en-US" dirty="0"/>
          </a:p>
          <a:p>
            <a:r>
              <a:rPr lang="en-US" dirty="0" err="1"/>
              <a:t>django</a:t>
            </a:r>
            <a:r>
              <a:rPr lang="en-US" dirty="0"/>
              <a:t>/</a:t>
            </a:r>
            <a:r>
              <a:rPr lang="en-US" dirty="0" err="1"/>
              <a:t>db</a:t>
            </a:r>
            <a:r>
              <a:rPr lang="en-US" dirty="0"/>
              <a:t>/backends/sqlite3/</a:t>
            </a:r>
            <a:r>
              <a:rPr lang="en-US" dirty="0" err="1"/>
              <a:t>base.py</a:t>
            </a:r>
            <a:r>
              <a:rPr lang="en-US" dirty="0"/>
              <a:t>", line 357, in execute</a:t>
            </a:r>
          </a:p>
          <a:p>
            <a:endParaRPr lang="en-US" dirty="0"/>
          </a:p>
          <a:p>
            <a:r>
              <a:rPr lang="en-US" dirty="0"/>
              <a:t>So let’s start at Django.db.backends.sqlite3.base.py on line 357</a:t>
            </a: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1020439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3303543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after showing for a few </a:t>
            </a:r>
            <a:r>
              <a:rPr lang="en-US" dirty="0" err="1"/>
              <a:t>sceonds</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552653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both methods are dependent upon </a:t>
            </a:r>
            <a:r>
              <a:rPr lang="en-US" dirty="0" err="1"/>
              <a:t>convert_query</a:t>
            </a:r>
            <a:r>
              <a:rPr lang="en-US" dirty="0"/>
              <a:t> let’s look there!</a:t>
            </a: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2419351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entire method is just a single line that uses </a:t>
            </a:r>
            <a:r>
              <a:rPr lang="en-US" dirty="0">
                <a:latin typeface="Inconsolata NF" pitchFamily="49" charset="77"/>
              </a:rPr>
              <a:t>FORMAT_QMARK_REGEX</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3563246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2830305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helper method </a:t>
            </a:r>
            <a:r>
              <a:rPr lang="en-US" b="0" dirty="0">
                <a:latin typeface="Inconsolata NF" pitchFamily="49" charset="77"/>
              </a:rPr>
              <a:t>_</a:t>
            </a:r>
            <a:r>
              <a:rPr lang="en-US" b="0" dirty="0" err="1">
                <a:latin typeface="Inconsolata NF" pitchFamily="49" charset="77"/>
              </a:rPr>
              <a:t>lazy_re_compile</a:t>
            </a:r>
            <a:r>
              <a:rPr lang="en-US" b="0" dirty="0">
                <a:latin typeface="Inconsolata NF" pitchFamily="49" charset="77"/>
              </a:rPr>
              <a:t>() will </a:t>
            </a:r>
            <a:r>
              <a:rPr lang="en-US" dirty="0">
                <a:effectLst/>
              </a:rPr>
              <a:t>lazily compile a regex with flags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Some examples of flags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re.I</a:t>
            </a:r>
            <a:r>
              <a:rPr lang="en-US" dirty="0"/>
              <a:t>: ignore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re.S</a:t>
            </a:r>
            <a:r>
              <a:rPr lang="en-US" dirty="0">
                <a:effectLst/>
              </a:rPr>
              <a:t>: </a:t>
            </a:r>
            <a:r>
              <a:rPr lang="en-US" dirty="0"/>
              <a:t>makes the dot character match any character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case, we don’t need to worry about the flags though</a:t>
            </a: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34896478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Inconsolata NF" pitchFamily="49" charset="77"/>
              </a:rPr>
              <a:t>OK … so what do we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latin typeface="Inconsolata NF" pitchFamily="49" charset="77"/>
              </a:rPr>
              <a:t>The issue is with the execute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latin typeface="Inconsolata NF" pitchFamily="49" charset="77"/>
              </a:rPr>
              <a:t>But that is driven by the </a:t>
            </a:r>
            <a:r>
              <a:rPr lang="en-US" b="0" dirty="0" err="1">
                <a:latin typeface="Inconsolata NF" pitchFamily="49" charset="77"/>
              </a:rPr>
              <a:t>convert_query</a:t>
            </a:r>
            <a:r>
              <a:rPr lang="en-US" b="0" dirty="0">
                <a:latin typeface="Inconsolata NF" pitchFamily="49" charset="77"/>
              </a:rPr>
              <a:t>()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latin typeface="Inconsolata NF" pitchFamily="49" charset="77"/>
              </a:rPr>
              <a:t>will also likely impact the </a:t>
            </a:r>
            <a:r>
              <a:rPr lang="en-US" b="0" dirty="0" err="1">
                <a:latin typeface="Inconsolata NF" pitchFamily="49" charset="77"/>
              </a:rPr>
              <a:t>executemany</a:t>
            </a:r>
            <a:r>
              <a:rPr lang="en-US" b="0" dirty="0">
                <a:latin typeface="Inconsolata NF" pitchFamily="49" charset="77"/>
              </a:rPr>
              <a:t>() method as well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latin typeface="Inconsolata NF"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2152538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I’ve been trying to make it to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since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2018: But, I had a work conference I had to attend.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2019: It happened again in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2020: I was *determined* to go in 2020 ... but we all know what happened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2021: I was able to attend the online version in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2022: And then I finally made it in person 2022 … And it was amazing.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We know from previous slides that the first select statement will fail, while the second one will succeed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SO ... what needs to be done is to somehow transform the first string into the second, accounting for all of the ways that someone could put in a parameter set.</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1872021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 want to replace )s with an empty string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Highlighted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we want to replace %( with a :, highlighted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now we have our final string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transformation can be done with this regular expression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3862803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posted my initial idea to the ticket in Trac</a:t>
            </a:r>
          </a:p>
          <a:p>
            <a:r>
              <a:rPr lang="en-US" dirty="0"/>
              <a:t>And went to more fully test the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1975135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ACTION: Drink water</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11239816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OK, as I work through testing the issue I've found a few things:</a:t>
            </a:r>
          </a:p>
          <a:p>
            <a:pPr algn="l">
              <a:buFont typeface="+mj-lt"/>
              <a:buAutoNum type="arabicPeriod"/>
            </a:pPr>
            <a:r>
              <a:rPr lang="en-US" b="0" i="0" dirty="0">
                <a:solidFill>
                  <a:srgbClr val="1F2328"/>
                </a:solidFill>
                <a:effectLst/>
                <a:latin typeface="-apple-system"/>
              </a:rPr>
              <a:t>There is a features file django.db.backends.sqlite3.features which has a </a:t>
            </a:r>
            <a:r>
              <a:rPr lang="en-US" b="0" i="0" dirty="0" err="1">
                <a:solidFill>
                  <a:srgbClr val="1F2328"/>
                </a:solidFill>
                <a:effectLst/>
                <a:latin typeface="-apple-system"/>
              </a:rPr>
              <a:t>DatabaseFeatures</a:t>
            </a:r>
            <a:r>
              <a:rPr lang="en-US" b="0" i="0" dirty="0">
                <a:solidFill>
                  <a:srgbClr val="1F2328"/>
                </a:solidFill>
                <a:effectLst/>
                <a:latin typeface="-apple-system"/>
              </a:rPr>
              <a:t> class with </a:t>
            </a:r>
            <a:r>
              <a:rPr lang="en-US" b="0" i="0" dirty="0" err="1">
                <a:solidFill>
                  <a:srgbClr val="1F2328"/>
                </a:solidFill>
                <a:effectLst/>
                <a:latin typeface="-apple-system"/>
              </a:rPr>
              <a:t>supports_paramstyle_pyformat</a:t>
            </a:r>
            <a:r>
              <a:rPr lang="en-US" b="0" i="0" dirty="0">
                <a:solidFill>
                  <a:srgbClr val="1F2328"/>
                </a:solidFill>
                <a:effectLst/>
                <a:latin typeface="-apple-system"/>
              </a:rPr>
              <a:t> value set to False</a:t>
            </a:r>
          </a:p>
          <a:p>
            <a:pPr algn="l">
              <a:buFont typeface="+mj-lt"/>
              <a:buAutoNum type="arabicPeriod"/>
            </a:pPr>
            <a:r>
              <a:rPr lang="en-US" b="0" i="0" dirty="0">
                <a:solidFill>
                  <a:srgbClr val="1F2328"/>
                </a:solidFill>
                <a:effectLst/>
                <a:latin typeface="-apple-system"/>
              </a:rPr>
              <a:t>I see a class called </a:t>
            </a:r>
            <a:r>
              <a:rPr lang="en-US" b="0" i="0" dirty="0" err="1">
                <a:solidFill>
                  <a:srgbClr val="1F2328"/>
                </a:solidFill>
                <a:effectLst/>
                <a:latin typeface="-apple-system"/>
              </a:rPr>
              <a:t>RawQueryTests</a:t>
            </a:r>
            <a:r>
              <a:rPr lang="en-US" b="0" i="0" dirty="0">
                <a:solidFill>
                  <a:srgbClr val="1F2328"/>
                </a:solidFill>
                <a:effectLst/>
                <a:latin typeface="-apple-system"/>
              </a:rPr>
              <a:t> that has two methods</a:t>
            </a:r>
          </a:p>
          <a:p>
            <a:pPr marL="742950" lvl="1" indent="-285750" algn="l">
              <a:buFont typeface="+mj-lt"/>
              <a:buAutoNum type="arabicPeriod"/>
            </a:pPr>
            <a:r>
              <a:rPr lang="en-US" b="0" i="0" dirty="0" err="1">
                <a:solidFill>
                  <a:srgbClr val="1F2328"/>
                </a:solidFill>
                <a:effectLst/>
                <a:latin typeface="-apple-system"/>
              </a:rPr>
              <a:t>test_pyformat_params</a:t>
            </a:r>
            <a:endParaRPr lang="en-US" b="0" i="0" dirty="0">
              <a:solidFill>
                <a:srgbClr val="1F2328"/>
              </a:solidFill>
              <a:effectLst/>
              <a:latin typeface="-apple-system"/>
            </a:endParaRPr>
          </a:p>
          <a:p>
            <a:pPr marL="742950" lvl="1" indent="-285750" algn="l">
              <a:buFont typeface="+mj-lt"/>
              <a:buAutoNum type="arabicPeriod"/>
            </a:pPr>
            <a:r>
              <a:rPr lang="en-US" b="0" i="0" dirty="0" err="1">
                <a:solidFill>
                  <a:srgbClr val="1F2328"/>
                </a:solidFill>
                <a:effectLst/>
                <a:latin typeface="-apple-system"/>
              </a:rPr>
              <a:t>test_query_representation</a:t>
            </a:r>
            <a:endParaRPr lang="en-US" b="0" i="0" dirty="0">
              <a:solidFill>
                <a:srgbClr val="1F2328"/>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18048094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BUT, in looking at </a:t>
            </a:r>
            <a:r>
              <a:rPr lang="en-US" sz="1200" dirty="0" err="1">
                <a:solidFill>
                  <a:srgbClr val="1F2328"/>
                </a:solidFill>
                <a:latin typeface="-apple-system"/>
              </a:rPr>
              <a:t>test_pyformat_params</a:t>
            </a:r>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I see this decorator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skipUnlessDBFeature</a:t>
            </a:r>
            <a:r>
              <a:rPr lang="en-US" dirty="0"/>
              <a:t>("</a:t>
            </a:r>
            <a:r>
              <a:rPr lang="en-US" dirty="0" err="1"/>
              <a:t>supports_paramstyle_pyformat</a:t>
            </a:r>
            <a:r>
              <a:rPr lang="en-US" dirty="0"/>
              <a:t>")</a:t>
            </a:r>
            <a:r>
              <a:rPr lang="en-US" b="0" i="0" dirty="0">
                <a:solidFill>
                  <a:srgbClr val="1F2328"/>
                </a:solidFill>
                <a:effectLst/>
                <a:latin typeface="-apple-system"/>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Since </a:t>
            </a:r>
            <a:r>
              <a:rPr lang="en-US" dirty="0" err="1"/>
              <a:t>supports_paramstyle_pyformat</a:t>
            </a:r>
            <a:r>
              <a:rPr lang="en-US" dirty="0"/>
              <a:t> = False for SQLite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t>
            </a:r>
            <a:r>
              <a:rPr lang="en-US" b="0" i="0" dirty="0">
                <a:solidFill>
                  <a:srgbClr val="1F2328"/>
                </a:solidFill>
                <a:effectLst/>
                <a:latin typeface="-apple-system"/>
              </a:rPr>
              <a:t>will cause the test to be skipped</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123166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shot of all of the participants at </a:t>
            </a:r>
            <a:r>
              <a:rPr lang="en-US" dirty="0" err="1"/>
              <a:t>DjangoCon</a:t>
            </a:r>
            <a:r>
              <a:rPr lang="en-US" dirty="0"/>
              <a:t> US last year in San Diego</a:t>
            </a:r>
          </a:p>
          <a:p>
            <a:endParaRPr lang="en-US" dirty="0"/>
          </a:p>
          <a:p>
            <a:r>
              <a:rPr lang="en-US" dirty="0"/>
              <a:t>And yes, that is actually me circled there	</a:t>
            </a:r>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831127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So, in order for the tests to check what is happening it looks like I have to:</a:t>
            </a:r>
          </a:p>
          <a:p>
            <a:pPr algn="l"/>
            <a:endParaRPr lang="en-US" b="0" i="0" dirty="0">
              <a:solidFill>
                <a:srgbClr val="1F2328"/>
              </a:solidFill>
              <a:effectLst/>
              <a:latin typeface="-apple-system"/>
            </a:endParaRPr>
          </a:p>
          <a:p>
            <a:pPr algn="l">
              <a:buFont typeface="+mj-lt"/>
              <a:buAutoNum type="arabicPeriod"/>
            </a:pPr>
            <a:r>
              <a:rPr lang="en-US" b="0" i="0" dirty="0">
                <a:solidFill>
                  <a:srgbClr val="1F2328"/>
                </a:solidFill>
                <a:effectLst/>
                <a:latin typeface="-apple-system"/>
              </a:rPr>
              <a:t>Add the code above</a:t>
            </a:r>
          </a:p>
          <a:p>
            <a:pPr algn="l">
              <a:buFont typeface="+mj-lt"/>
              <a:buAutoNum type="arabicPeriod"/>
            </a:pPr>
            <a:r>
              <a:rPr lang="en-US" b="0" i="0" dirty="0">
                <a:solidFill>
                  <a:srgbClr val="1F2328"/>
                </a:solidFill>
                <a:effectLst/>
                <a:latin typeface="-apple-system"/>
              </a:rPr>
              <a:t>Change the flag for </a:t>
            </a:r>
            <a:r>
              <a:rPr lang="en-US" b="0" i="0" dirty="0" err="1">
                <a:solidFill>
                  <a:srgbClr val="1F2328"/>
                </a:solidFill>
                <a:effectLst/>
                <a:latin typeface="-apple-system"/>
              </a:rPr>
              <a:t>supports_paramstyle_pyformat</a:t>
            </a:r>
            <a:endParaRPr lang="en-US" b="0" i="0" dirty="0">
              <a:solidFill>
                <a:srgbClr val="1F2328"/>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39293728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tests discovered above, it doesn’t look like new tests are needed</a:t>
            </a: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5884240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changing the code, let’s see the outcome </a:t>
            </a:r>
          </a:p>
          <a:p>
            <a:endParaRPr lang="en-US" dirty="0"/>
          </a:p>
          <a:p>
            <a:r>
              <a:rPr lang="en-US" dirty="0"/>
              <a:t>So we’ll run just the two tests using this command</a:t>
            </a: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26231899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1F2328"/>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844189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expected, here are the test results</a:t>
            </a:r>
          </a:p>
          <a:p>
            <a:endParaRPr lang="en-US" dirty="0"/>
          </a:p>
          <a:p>
            <a:r>
              <a:rPr lang="en-US" dirty="0"/>
              <a:t>One test skipped denoted with the s</a:t>
            </a:r>
          </a:p>
          <a:p>
            <a:r>
              <a:rPr lang="en-US" dirty="0"/>
              <a:t>One test passed denoted with the .</a:t>
            </a: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17143056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Slow Down</a:t>
            </a:r>
          </a:p>
          <a:p>
            <a:endParaRPr lang="en-US" dirty="0"/>
          </a:p>
          <a:p>
            <a:r>
              <a:rPr lang="en-US" dirty="0"/>
              <a:t>Four States to check</a:t>
            </a:r>
          </a:p>
          <a:p>
            <a:endParaRPr lang="en-US" dirty="0"/>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True. This should fail on the test </a:t>
            </a:r>
            <a:r>
              <a:rPr lang="en-US" b="0" i="0" dirty="0" err="1">
                <a:solidFill>
                  <a:srgbClr val="1F2328"/>
                </a:solidFill>
                <a:effectLst/>
                <a:latin typeface="-apple-system"/>
              </a:rPr>
              <a:t>test_pyformat_params</a:t>
            </a:r>
            <a:endParaRPr lang="en-US" b="0" i="0" dirty="0">
              <a:solidFill>
                <a:srgbClr val="1F2328"/>
              </a:solidFill>
              <a:effectLst/>
              <a:latin typeface="-apple-system"/>
            </a:endParaRP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True. This should pass on both tests</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1423306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results where both tests are now run, AND they pass 🎉</a:t>
            </a:r>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4360283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I’m only focusing on two tests during development, </a:t>
            </a:r>
          </a:p>
          <a:p>
            <a:endParaRPr lang="en-US" dirty="0"/>
          </a:p>
          <a:p>
            <a:r>
              <a:rPr lang="en-US" dirty="0"/>
              <a:t>We also need to make sure that the entire test suite passes!</a:t>
            </a:r>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11134954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as the (paraphrased) saying goes (originally attributed to </a:t>
            </a:r>
            <a:r>
              <a:rPr lang="en-US" b="1" i="0" dirty="0">
                <a:solidFill>
                  <a:srgbClr val="5F6368"/>
                </a:solidFill>
                <a:effectLst/>
                <a:latin typeface="Roboto" panose="02000000000000000000" pitchFamily="2" charset="0"/>
              </a:rPr>
              <a:t>Jamie </a:t>
            </a:r>
            <a:r>
              <a:rPr lang="en-US" b="1" i="0" dirty="0" err="1">
                <a:solidFill>
                  <a:srgbClr val="5F6368"/>
                </a:solidFill>
                <a:effectLst/>
                <a:latin typeface="Roboto" panose="02000000000000000000" pitchFamily="2" charset="0"/>
              </a:rPr>
              <a:t>Zawinski</a:t>
            </a:r>
            <a:r>
              <a:rPr lang="en-US" b="1" i="0" dirty="0">
                <a:solidFill>
                  <a:srgbClr val="5F6368"/>
                </a:solidFill>
                <a:effectLst/>
                <a:latin typeface="Roboto" panose="02000000000000000000" pitchFamily="2" charset="0"/>
              </a:rPr>
              <a:t>)</a:t>
            </a:r>
            <a:r>
              <a:rPr lang="en-US" dirty="0"/>
              <a:t>, “I had a problem so I used a Regular Expression and now I have two problems”</a:t>
            </a:r>
          </a:p>
          <a:p>
            <a:endParaRPr lang="en-US" dirty="0"/>
          </a:p>
          <a:p>
            <a:r>
              <a:rPr lang="en-US" dirty="0"/>
              <a:t>ACTION: Take a sip of water</a:t>
            </a:r>
          </a:p>
          <a:p>
            <a:endParaRPr lang="en-US" dirty="0"/>
          </a:p>
          <a:p>
            <a:pPr marL="0" indent="0">
              <a:buNone/>
            </a:pPr>
            <a:r>
              <a:rPr lang="en-US" dirty="0"/>
              <a:t>This looks quite fragile </a:t>
            </a:r>
          </a:p>
          <a:p>
            <a:pPr marL="0" indent="0">
              <a:buNone/>
            </a:pPr>
            <a:endParaRPr lang="en-US" dirty="0"/>
          </a:p>
          <a:p>
            <a:pPr marL="0" indent="0">
              <a:buNone/>
            </a:pPr>
            <a:r>
              <a:rPr lang="en-US" dirty="0"/>
              <a:t>consider, e.g. a query which, for whatever reason, includes </a:t>
            </a:r>
            <a:r>
              <a:rPr lang="en-US" b="1" dirty="0">
                <a:highlight>
                  <a:srgbClr val="FFFF00"/>
                </a:highlight>
                <a:latin typeface="Inconsolata NF" pitchFamily="49" charset="77"/>
              </a:rPr>
              <a:t>`)s`</a:t>
            </a:r>
            <a:r>
              <a:rPr lang="en-US" dirty="0"/>
              <a:t> in a string constant</a:t>
            </a:r>
          </a:p>
          <a:p>
            <a:pPr marL="0" indent="0">
              <a:buNone/>
            </a:pPr>
            <a:endParaRPr lang="en-US" dirty="0"/>
          </a:p>
          <a:p>
            <a:pPr marL="0" indent="0">
              <a:buNone/>
            </a:pPr>
            <a:r>
              <a:rPr lang="en-US" dirty="0"/>
              <a:t>A more robust approach is to create a naming-</a:t>
            </a:r>
            <a:r>
              <a:rPr lang="en-US" dirty="0" err="1"/>
              <a:t>dict</a:t>
            </a:r>
            <a:r>
              <a:rPr lang="en-US" dirty="0"/>
              <a:t> from all the param-names, and use that to format the original text:</a:t>
            </a:r>
          </a:p>
          <a:p>
            <a:pPr marL="0" indent="0">
              <a:buNone/>
            </a:pPr>
            <a:endParaRPr lang="en-US" dirty="0"/>
          </a:p>
          <a:p>
            <a:pPr marL="0" indent="0">
              <a:buNone/>
            </a:pPr>
            <a:r>
              <a:rPr lang="en-US" b="1" dirty="0">
                <a:latin typeface="Inconsolata NF" pitchFamily="49" charset="77"/>
              </a:rPr>
              <a:t>	</a:t>
            </a: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	query = query % </a:t>
            </a:r>
            <a:r>
              <a:rPr lang="en-US" b="1" dirty="0" err="1">
                <a:latin typeface="Inconsolata NF" pitchFamily="49" charset="77"/>
              </a:rPr>
              <a:t>naming_dict</a:t>
            </a:r>
            <a:endParaRPr lang="en-US" b="1" dirty="0">
              <a:latin typeface="Inconsolata NF" pitchFamily="49" charset="77"/>
            </a:endParaRPr>
          </a:p>
          <a:p>
            <a:pPr marL="0" indent="0">
              <a:buNone/>
            </a:pPr>
            <a:endParaRPr lang="en-US" b="1" dirty="0">
              <a:latin typeface="Inconsolata NF" pitchFamily="49" charset="77"/>
            </a:endParaRPr>
          </a:p>
          <a:p>
            <a:pPr marL="0" indent="0">
              <a:buNone/>
            </a:pPr>
            <a:r>
              <a:rPr lang="en-US" dirty="0"/>
              <a:t>Where </a:t>
            </a:r>
            <a:r>
              <a:rPr lang="en-US" b="1" dirty="0" err="1">
                <a:latin typeface="Inconsolata NF" pitchFamily="49" charset="77"/>
              </a:rPr>
              <a:t>param_names</a:t>
            </a:r>
            <a:r>
              <a:rPr lang="en-US" dirty="0"/>
              <a:t> can be collected either by parsing the query, or from the parameters given.</a:t>
            </a:r>
          </a:p>
          <a:p>
            <a:endParaRPr lang="en-US" dirty="0"/>
          </a:p>
          <a:p>
            <a:r>
              <a:rPr lang="en-US" dirty="0"/>
              <a:t>If this would have been all that was supplied I might have been a bit discouraged because honestly, I was a bit confused, but …</a:t>
            </a:r>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3859358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Shia also left this in the comment</a:t>
            </a:r>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3088362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Here I am … I had *slightly* longer hair then </a:t>
            </a:r>
            <a:r>
              <a:rPr lang="en-US" dirty="0">
                <a:sym typeface="Wingdings" pitchFamily="2" charset="2"/>
              </a:rPr>
              <a:t> </a:t>
            </a:r>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17835210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t>Similarly Simon Charette said:</a:t>
            </a:r>
          </a:p>
          <a:p>
            <a:pPr marL="0" indent="0">
              <a:buNone/>
            </a:pPr>
            <a:endParaRPr lang="en-US" sz="1400" dirty="0"/>
          </a:p>
          <a:p>
            <a:pPr marL="0" indent="0">
              <a:buNone/>
            </a:pPr>
            <a:r>
              <a:rPr lang="en-US" sz="1400" dirty="0"/>
              <a:t>I</a:t>
            </a:r>
            <a:r>
              <a:rPr lang="en-US" dirty="0"/>
              <a:t> </a:t>
            </a:r>
            <a:r>
              <a:rPr lang="en-US" sz="4800" dirty="0"/>
              <a:t>agree</a:t>
            </a:r>
            <a:r>
              <a:rPr lang="en-US" dirty="0"/>
              <a:t> </a:t>
            </a:r>
            <a:r>
              <a:rPr lang="en-US" sz="1400" dirty="0"/>
              <a:t>with Shai that we should </a:t>
            </a:r>
            <a:r>
              <a:rPr lang="en-US" sz="4800" dirty="0"/>
              <a:t>avoid using regex </a:t>
            </a:r>
            <a:r>
              <a:rPr lang="en-US" dirty="0"/>
              <a:t>here. He stated in the ticket:</a:t>
            </a:r>
          </a:p>
          <a:p>
            <a:pPr marL="0" indent="0">
              <a:buNone/>
            </a:pPr>
            <a:endParaRPr lang="en-US" dirty="0"/>
          </a:p>
          <a:p>
            <a:pPr marL="0" indent="0">
              <a:buNone/>
            </a:pPr>
            <a:r>
              <a:rPr lang="en-US" sz="1200" dirty="0"/>
              <a:t>The </a:t>
            </a:r>
            <a:r>
              <a:rPr lang="en-US" sz="4800" dirty="0"/>
              <a:t>most straightforward solution </a:t>
            </a:r>
            <a:r>
              <a:rPr lang="en-US" sz="1200" dirty="0"/>
              <a:t>I can think of, </a:t>
            </a:r>
          </a:p>
          <a:p>
            <a:pPr marL="0" indent="0">
              <a:buNone/>
            </a:pPr>
            <a:endParaRPr lang="en-US" sz="1200" dirty="0"/>
          </a:p>
          <a:p>
            <a:pPr marL="0" indent="0">
              <a:buNone/>
            </a:pPr>
            <a:r>
              <a:rPr lang="en-US" sz="1200" dirty="0"/>
              <a:t>I haven't looked at the Oracle implementation in details, </a:t>
            </a:r>
          </a:p>
          <a:p>
            <a:pPr marL="0" indent="0">
              <a:buNone/>
            </a:pPr>
            <a:endParaRPr lang="en-US" sz="1200" dirty="0"/>
          </a:p>
          <a:p>
            <a:pPr marL="0" indent="0">
              <a:buNone/>
            </a:pPr>
            <a:r>
              <a:rPr lang="en-US" sz="1200" dirty="0"/>
              <a:t>would be to simply implement</a:t>
            </a:r>
            <a:r>
              <a:rPr lang="en-US" dirty="0"/>
              <a:t> </a:t>
            </a:r>
            <a:r>
              <a:rPr lang="en-US" sz="4800" b="1" dirty="0">
                <a:latin typeface="Inconsolata NF" pitchFamily="49" charset="77"/>
              </a:rPr>
              <a:t>__</a:t>
            </a:r>
            <a:r>
              <a:rPr lang="en-US" sz="4800" b="1" dirty="0" err="1">
                <a:latin typeface="Inconsolata NF" pitchFamily="49" charset="77"/>
              </a:rPr>
              <a:t>getitem</a:t>
            </a:r>
            <a:r>
              <a:rPr lang="en-US" sz="4800" b="1" dirty="0">
                <a:latin typeface="Inconsolata NF" pitchFamily="49" charset="77"/>
              </a:rPr>
              <a:t>__</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ensure the backend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reports a meaningful low level message regarding _</a:t>
            </a:r>
            <a:r>
              <a:rPr lang="en-US" dirty="0" err="1"/>
              <a:t>missing_param</a:t>
            </a:r>
            <a:r>
              <a:rPr lang="en-US" dirty="0"/>
              <a:t>_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cases of a parameter is missing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a </a:t>
            </a:r>
            <a:r>
              <a:rPr lang="en-US" b="1" dirty="0" err="1">
                <a:latin typeface="Inconsolata NF" pitchFamily="49" charset="77"/>
              </a:rPr>
              <a:t>KeyError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Django _translation_ phase</a:t>
            </a:r>
          </a:p>
          <a:p>
            <a:endParaRPr lang="en-US" dirty="0"/>
          </a:p>
          <a:p>
            <a:r>
              <a:rPr lang="en-US" dirty="0"/>
              <a:t>Making for a (hopefully) better developer experience in debugging</a:t>
            </a:r>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9470188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down what you’re learning as you’re learning … because we all do this, right?</a:t>
            </a:r>
          </a:p>
          <a:p>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I didn’t until working on this issue. </a:t>
            </a:r>
          </a:p>
          <a:p>
            <a:pPr marL="0" indent="0">
              <a:buFontTx/>
              <a:buNone/>
            </a:pPr>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I was inspired by a talk given by Simon Willison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titled, </a:t>
            </a:r>
          </a:p>
          <a:p>
            <a:pPr marL="0" indent="0">
              <a:buFontTx/>
              <a:buNone/>
            </a:pPr>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12109008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This talk included an idea called ‘public 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highly recommend watching that talk and implementing the public notes idea</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As I said, this was the first time I used the idea,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but I've used it a few more times since then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as I try to learn about a 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I’ve even started doing it at my day-job</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Essentially you use an issue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my case a GitHub issue)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as a spot to work through a problem </a:t>
            </a: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23188204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leave yourself tips, hints, breadcrumbs … whatever you want call it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for what you’ve tried and learned, </a:t>
            </a:r>
          </a:p>
          <a:p>
            <a:endParaRPr lang="en-US" b="0" dirty="0">
              <a:solidFill>
                <a:srgbClr val="CCCCCC"/>
              </a:solidFill>
              <a:effectLst/>
              <a:latin typeface="Inconsolata NF Regular" pitchFamily="49" charset="77"/>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1130798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basically doing what you would do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79</a:t>
            </a:fld>
            <a:endParaRPr lang="en-US"/>
          </a:p>
        </p:txBody>
      </p:sp>
    </p:spTree>
    <p:extLst>
      <p:ext uri="{BB962C8B-B14F-4D97-AF65-F5344CB8AC3E}">
        <p14:creationId xmlns:p14="http://schemas.microsoft.com/office/powerpoint/2010/main" val="25923668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p:txBody>
      </p:sp>
      <p:sp>
        <p:nvSpPr>
          <p:cNvPr id="4" name="Slide Number Placeholder 3"/>
          <p:cNvSpPr>
            <a:spLocks noGrp="1"/>
          </p:cNvSpPr>
          <p:nvPr>
            <p:ph type="sldNum" sz="quarter" idx="5"/>
          </p:nvPr>
        </p:nvSpPr>
        <p:spPr/>
        <p:txBody>
          <a:bodyPr/>
          <a:lstStyle/>
          <a:p>
            <a:fld id="{5B105CD6-096C-EA40-9B31-0FFB08AC29C0}" type="slidenum">
              <a:rPr lang="en-US" smtClean="0"/>
              <a:t>80</a:t>
            </a:fld>
            <a:endParaRPr lang="en-US"/>
          </a:p>
        </p:txBody>
      </p:sp>
    </p:spTree>
    <p:extLst>
      <p:ext uri="{BB962C8B-B14F-4D97-AF65-F5344CB8AC3E}">
        <p14:creationId xmlns:p14="http://schemas.microsoft.com/office/powerpoint/2010/main" val="6730561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short video of my Public Notes on GitHub</a:t>
            </a:r>
          </a:p>
          <a:p>
            <a:endParaRPr lang="en-US" dirty="0"/>
          </a:p>
          <a:p>
            <a:r>
              <a:rPr lang="en-US" dirty="0"/>
              <a:t>I have 40 comments </a:t>
            </a:r>
          </a:p>
          <a:p>
            <a:endParaRPr lang="en-US" dirty="0"/>
          </a:p>
          <a:p>
            <a:r>
              <a:rPr lang="en-US" dirty="0"/>
              <a:t>as a conversation to myself, </a:t>
            </a:r>
          </a:p>
          <a:p>
            <a:endParaRPr lang="en-US" dirty="0"/>
          </a:p>
          <a:p>
            <a:r>
              <a:rPr lang="en-US" dirty="0"/>
              <a:t>back and forth </a:t>
            </a:r>
          </a:p>
          <a:p>
            <a:endParaRPr lang="en-US" dirty="0"/>
          </a:p>
          <a:p>
            <a:r>
              <a:rPr lang="en-US" dirty="0"/>
              <a:t>from Oct 30, 2022 </a:t>
            </a:r>
          </a:p>
          <a:p>
            <a:endParaRPr lang="en-US" dirty="0"/>
          </a:p>
          <a:p>
            <a:r>
              <a:rPr lang="en-US" dirty="0"/>
              <a:t>to Nov 8, 2022 </a:t>
            </a:r>
          </a:p>
          <a:p>
            <a:endParaRPr lang="en-US" dirty="0"/>
          </a:p>
          <a:p>
            <a:r>
              <a:rPr lang="en-US" dirty="0"/>
              <a:t>That’s just 10 days … </a:t>
            </a:r>
          </a:p>
        </p:txBody>
      </p:sp>
      <p:sp>
        <p:nvSpPr>
          <p:cNvPr id="4" name="Slide Number Placeholder 3"/>
          <p:cNvSpPr>
            <a:spLocks noGrp="1"/>
          </p:cNvSpPr>
          <p:nvPr>
            <p:ph type="sldNum" sz="quarter" idx="5"/>
          </p:nvPr>
        </p:nvSpPr>
        <p:spPr/>
        <p:txBody>
          <a:bodyPr/>
          <a:lstStyle/>
          <a:p>
            <a:fld id="{5B105CD6-096C-EA40-9B31-0FFB08AC29C0}" type="slidenum">
              <a:rPr lang="en-US" smtClean="0"/>
              <a:t>81</a:t>
            </a:fld>
            <a:endParaRPr lang="en-US"/>
          </a:p>
        </p:txBody>
      </p:sp>
    </p:spTree>
    <p:extLst>
      <p:ext uri="{BB962C8B-B14F-4D97-AF65-F5344CB8AC3E}">
        <p14:creationId xmlns:p14="http://schemas.microsoft.com/office/powerpoint/2010/main" val="5709967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82</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We need to incorporate the feedback by Shia and Simon</a:t>
            </a:r>
          </a:p>
          <a:p>
            <a:pPr algn="l"/>
            <a:endParaRPr lang="en-US" b="0" i="0" dirty="0">
              <a:solidFill>
                <a:srgbClr val="1F2328"/>
              </a:solidFill>
              <a:effectLst/>
              <a:latin typeface="-apple-system"/>
            </a:endParaRPr>
          </a:p>
          <a:p>
            <a:pPr algn="l"/>
            <a:r>
              <a:rPr lang="en-US" b="0" i="0" dirty="0">
                <a:solidFill>
                  <a:srgbClr val="1F2328"/>
                </a:solidFill>
                <a:effectLst/>
                <a:latin typeface="-apple-system"/>
              </a:rPr>
              <a:t>Recall the hint given by Shia regarding using the Oracle as a starting point using a naming dictionary</a:t>
            </a:r>
          </a:p>
        </p:txBody>
      </p:sp>
      <p:sp>
        <p:nvSpPr>
          <p:cNvPr id="4" name="Slide Number Placeholder 3"/>
          <p:cNvSpPr>
            <a:spLocks noGrp="1"/>
          </p:cNvSpPr>
          <p:nvPr>
            <p:ph type="sldNum" sz="quarter" idx="5"/>
          </p:nvPr>
        </p:nvSpPr>
        <p:spPr/>
        <p:txBody>
          <a:bodyPr/>
          <a:lstStyle/>
          <a:p>
            <a:fld id="{5B105CD6-096C-EA40-9B31-0FFB08AC29C0}" type="slidenum">
              <a:rPr lang="en-US" smtClean="0"/>
              <a:t>83</a:t>
            </a:fld>
            <a:endParaRPr lang="en-US"/>
          </a:p>
        </p:txBody>
      </p:sp>
    </p:spTree>
    <p:extLst>
      <p:ext uri="{BB962C8B-B14F-4D97-AF65-F5344CB8AC3E}">
        <p14:creationId xmlns:p14="http://schemas.microsoft.com/office/powerpoint/2010/main" val="6929530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So applied the hint from Shia to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84</a:t>
            </a:fld>
            <a:endParaRPr lang="en-US"/>
          </a:p>
        </p:txBody>
      </p:sp>
    </p:spTree>
    <p:extLst>
      <p:ext uri="{BB962C8B-B14F-4D97-AF65-F5344CB8AC3E}">
        <p14:creationId xmlns:p14="http://schemas.microsoft.com/office/powerpoint/2010/main" val="2986445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Sprints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original code for the </a:t>
            </a:r>
            <a:r>
              <a:rPr lang="en-US" dirty="0" err="1"/>
              <a:t>convert_query</a:t>
            </a:r>
            <a:r>
              <a:rPr lang="en-US" dirty="0"/>
              <a:t> method is given by </a:t>
            </a:r>
          </a:p>
          <a:p>
            <a:endParaRPr lang="en-US" dirty="0"/>
          </a:p>
          <a:p>
            <a:endParaRPr lang="en-US" dirty="0"/>
          </a:p>
          <a:p>
            <a:r>
              <a:rPr lang="en-US" dirty="0"/>
              <a:t>It’s returning the </a:t>
            </a:r>
            <a:r>
              <a:rPr lang="en-US" sz="1200" dirty="0">
                <a:latin typeface="Inconsolata NF" pitchFamily="49" charset="77"/>
              </a:rPr>
              <a:t>FORMAT_QMARK_REGEX</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85</a:t>
            </a:fld>
            <a:endParaRPr lang="en-US"/>
          </a:p>
        </p:txBody>
      </p:sp>
    </p:spTree>
    <p:extLst>
      <p:ext uri="{BB962C8B-B14F-4D97-AF65-F5344CB8AC3E}">
        <p14:creationId xmlns:p14="http://schemas.microsoft.com/office/powerpoint/2010/main" val="33609548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check to make sure that params is a dictionary like object, so we check the params to ensure “keys” exists using has </a:t>
            </a:r>
            <a:r>
              <a:rPr lang="en-US" dirty="0" err="1"/>
              <a:t>attr</a:t>
            </a:r>
            <a:endParaRPr lang="en-US" dirty="0"/>
          </a:p>
          <a:p>
            <a:endParaRPr lang="en-US" dirty="0"/>
          </a:p>
          <a:p>
            <a:r>
              <a:rPr lang="en-US" dirty="0"/>
              <a:t>And added it to the execute() method</a:t>
            </a:r>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86</a:t>
            </a:fld>
            <a:endParaRPr lang="en-US"/>
          </a:p>
        </p:txBody>
      </p:sp>
    </p:spTree>
    <p:extLst>
      <p:ext uri="{BB962C8B-B14F-4D97-AF65-F5344CB8AC3E}">
        <p14:creationId xmlns:p14="http://schemas.microsoft.com/office/powerpoint/2010/main" val="5824947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a:t>
            </a:r>
            <a:r>
              <a:rPr lang="en-US" dirty="0" err="1"/>
              <a:t>executemany</a:t>
            </a:r>
            <a:r>
              <a:rPr lang="en-US"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making these code changes I submitted my pull request</a:t>
            </a:r>
          </a:p>
        </p:txBody>
      </p:sp>
      <p:sp>
        <p:nvSpPr>
          <p:cNvPr id="4" name="Slide Number Placeholder 3"/>
          <p:cNvSpPr>
            <a:spLocks noGrp="1"/>
          </p:cNvSpPr>
          <p:nvPr>
            <p:ph type="sldNum" sz="quarter" idx="5"/>
          </p:nvPr>
        </p:nvSpPr>
        <p:spPr/>
        <p:txBody>
          <a:bodyPr/>
          <a:lstStyle/>
          <a:p>
            <a:fld id="{5B105CD6-096C-EA40-9B31-0FFB08AC29C0}" type="slidenum">
              <a:rPr lang="en-US" smtClean="0"/>
              <a:t>87</a:t>
            </a:fld>
            <a:endParaRPr lang="en-US"/>
          </a:p>
        </p:txBody>
      </p:sp>
    </p:spTree>
    <p:extLst>
      <p:ext uri="{BB962C8B-B14F-4D97-AF65-F5344CB8AC3E}">
        <p14:creationId xmlns:p14="http://schemas.microsoft.com/office/powerpoint/2010/main" val="40084749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True to his word, Nick submitted a PR against my code </a:t>
            </a:r>
          </a:p>
          <a:p>
            <a:endParaRPr lang="en-US" dirty="0"/>
          </a:p>
          <a:p>
            <a:r>
              <a:rPr lang="en-US" dirty="0"/>
              <a:t>Where the duplicated code was pushed into </a:t>
            </a:r>
            <a:r>
              <a:rPr lang="en-US" dirty="0" err="1"/>
              <a:t>convert_query</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89</a:t>
            </a:fld>
            <a:endParaRPr lang="en-US"/>
          </a:p>
        </p:txBody>
      </p:sp>
    </p:spTree>
    <p:extLst>
      <p:ext uri="{BB962C8B-B14F-4D97-AF65-F5344CB8AC3E}">
        <p14:creationId xmlns:p14="http://schemas.microsoft.com/office/powerpoint/2010/main" val="41429675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updated the execute()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90</a:t>
            </a:fld>
            <a:endParaRPr lang="en-US"/>
          </a:p>
        </p:txBody>
      </p:sp>
    </p:spTree>
    <p:extLst>
      <p:ext uri="{BB962C8B-B14F-4D97-AF65-F5344CB8AC3E}">
        <p14:creationId xmlns:p14="http://schemas.microsoft.com/office/powerpoint/2010/main" val="25295363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t>
            </a:r>
            <a:r>
              <a:rPr lang="en-US" dirty="0" err="1"/>
              <a:t>executemany</a:t>
            </a:r>
            <a:r>
              <a:rPr lang="en-US" dirty="0"/>
              <a:t>() method</a:t>
            </a:r>
          </a:p>
          <a:p>
            <a:endParaRPr lang="en-US" dirty="0"/>
          </a:p>
          <a:p>
            <a:r>
              <a:rPr lang="en-US" dirty="0"/>
              <a:t>To incorporate the update to </a:t>
            </a:r>
            <a:r>
              <a:rPr lang="en-US" dirty="0" err="1"/>
              <a:t>convert_query</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91</a:t>
            </a:fld>
            <a:endParaRPr lang="en-US"/>
          </a:p>
        </p:txBody>
      </p:sp>
    </p:spTree>
    <p:extLst>
      <p:ext uri="{BB962C8B-B14F-4D97-AF65-F5344CB8AC3E}">
        <p14:creationId xmlns:p14="http://schemas.microsoft.com/office/powerpoint/2010/main" val="42799472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92</a:t>
            </a:fld>
            <a:endParaRPr lang="en-US"/>
          </a:p>
        </p:txBody>
      </p:sp>
    </p:spTree>
    <p:extLst>
      <p:ext uri="{BB962C8B-B14F-4D97-AF65-F5344CB8AC3E}">
        <p14:creationId xmlns:p14="http://schemas.microsoft.com/office/powerpoint/2010/main" val="14828804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documentation pre change</a:t>
            </a:r>
          </a:p>
          <a:p>
            <a:endParaRPr lang="en-US" dirty="0"/>
          </a:p>
          <a:p>
            <a:r>
              <a:rPr lang="en-US" dirty="0"/>
              <a:t>With a Note:</a:t>
            </a:r>
          </a:p>
          <a:p>
            <a:endParaRPr lang="en-US" dirty="0"/>
          </a:p>
          <a:p>
            <a:r>
              <a:rPr lang="en-US" dirty="0">
                <a:highlight>
                  <a:srgbClr val="D5D9DB"/>
                </a:highlight>
              </a:rPr>
              <a:t>The sqlite3 module supports both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highlight>
                  <a:srgbClr val="D5D9DB"/>
                </a:highlight>
              </a:rPr>
              <a:t> </a:t>
            </a:r>
          </a:p>
          <a:p>
            <a:endParaRPr lang="en-US" dirty="0">
              <a:highlight>
                <a:srgbClr val="D5D9DB"/>
              </a:highlight>
            </a:endParaRPr>
          </a:p>
          <a:p>
            <a:r>
              <a:rPr lang="en-US" dirty="0">
                <a:highlight>
                  <a:srgbClr val="D5D9DB"/>
                </a:highlight>
              </a:rPr>
              <a:t>and </a:t>
            </a:r>
            <a:r>
              <a:rPr lang="en-US" dirty="0">
                <a:highlight>
                  <a:srgbClr val="D5D9DB"/>
                </a:highlight>
                <a:latin typeface="Inconsolata NF" pitchFamily="49" charset="77"/>
              </a:rPr>
              <a:t>”numeric" DB-API parameter styles, </a:t>
            </a:r>
          </a:p>
          <a:p>
            <a:endParaRPr lang="en-US" dirty="0">
              <a:highlight>
                <a:srgbClr val="D5D9DB"/>
              </a:highlight>
              <a:latin typeface="Inconsolata NF" pitchFamily="49" charset="77"/>
            </a:endParaRPr>
          </a:p>
          <a:p>
            <a:r>
              <a:rPr lang="en-US" dirty="0">
                <a:highlight>
                  <a:srgbClr val="D5D9DB"/>
                </a:highlight>
                <a:latin typeface="Inconsolata NF" pitchFamily="49" charset="77"/>
              </a:rPr>
              <a:t>because that is what the underlying SQLite library supports. </a:t>
            </a:r>
          </a:p>
          <a:p>
            <a:endParaRPr lang="en-US" dirty="0">
              <a:highlight>
                <a:srgbClr val="D5D9DB"/>
              </a:highlight>
              <a:latin typeface="Inconsolata NF" pitchFamily="49" charset="77"/>
            </a:endParaRPr>
          </a:p>
          <a:p>
            <a:r>
              <a:rPr lang="en-US" dirty="0">
                <a:highlight>
                  <a:srgbClr val="D5D9DB"/>
                </a:highlight>
                <a:latin typeface="Inconsolata NF" pitchFamily="49" charset="77"/>
              </a:rPr>
              <a:t>However, the DB-API does not allow multiple values for the ”</a:t>
            </a:r>
            <a:r>
              <a:rPr lang="en-US" dirty="0" err="1">
                <a:highlight>
                  <a:srgbClr val="D5D9DB"/>
                </a:highlight>
                <a:latin typeface="Inconsolata NF" pitchFamily="49" charset="77"/>
              </a:rPr>
              <a:t>paramstyle</a:t>
            </a:r>
            <a:r>
              <a:rPr lang="en-US" dirty="0">
                <a:highlight>
                  <a:srgbClr val="D5D9DB"/>
                </a:highlight>
                <a:latin typeface="Inconsolata NF" pitchFamily="49" charset="77"/>
              </a:rPr>
              <a:t>" attribute</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93</a:t>
            </a:fld>
            <a:endParaRPr lang="en-US"/>
          </a:p>
        </p:txBody>
      </p:sp>
    </p:spTree>
    <p:extLst>
      <p:ext uri="{BB962C8B-B14F-4D97-AF65-F5344CB8AC3E}">
        <p14:creationId xmlns:p14="http://schemas.microsoft.com/office/powerpoint/2010/main" val="10200849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after the change where “named” was added thanks to Nick</a:t>
            </a:r>
          </a:p>
        </p:txBody>
      </p:sp>
      <p:sp>
        <p:nvSpPr>
          <p:cNvPr id="4" name="Slide Number Placeholder 3"/>
          <p:cNvSpPr>
            <a:spLocks noGrp="1"/>
          </p:cNvSpPr>
          <p:nvPr>
            <p:ph type="sldNum" sz="quarter" idx="5"/>
          </p:nvPr>
        </p:nvSpPr>
        <p:spPr/>
        <p:txBody>
          <a:bodyPr/>
          <a:lstStyle/>
          <a:p>
            <a:fld id="{5B105CD6-096C-EA40-9B31-0FFB08AC29C0}" type="slidenum">
              <a:rPr lang="en-US" smtClean="0"/>
              <a:t>94</a:t>
            </a:fld>
            <a:endParaRPr lang="en-US"/>
          </a:p>
        </p:txBody>
      </p:sp>
    </p:spTree>
    <p:extLst>
      <p:ext uri="{BB962C8B-B14F-4D97-AF65-F5344CB8AC3E}">
        <p14:creationId xmlns:p14="http://schemas.microsoft.com/office/powerpoint/2010/main" val="33804387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update made by Nick other updates have been made and now less verbose, BUT the named parameter style is still a part of the note</a:t>
            </a:r>
          </a:p>
        </p:txBody>
      </p:sp>
      <p:sp>
        <p:nvSpPr>
          <p:cNvPr id="4" name="Slide Number Placeholder 3"/>
          <p:cNvSpPr>
            <a:spLocks noGrp="1"/>
          </p:cNvSpPr>
          <p:nvPr>
            <p:ph type="sldNum" sz="quarter" idx="5"/>
          </p:nvPr>
        </p:nvSpPr>
        <p:spPr/>
        <p:txBody>
          <a:bodyPr/>
          <a:lstStyle/>
          <a:p>
            <a:fld id="{5B105CD6-096C-EA40-9B31-0FFB08AC29C0}" type="slidenum">
              <a:rPr lang="en-US" smtClean="0"/>
              <a:t>95</a:t>
            </a:fld>
            <a:endParaRPr lang="en-US"/>
          </a:p>
        </p:txBody>
      </p:sp>
    </p:spTree>
    <p:extLst>
      <p:ext uri="{BB962C8B-B14F-4D97-AF65-F5344CB8AC3E}">
        <p14:creationId xmlns:p14="http://schemas.microsoft.com/office/powerpoint/2010/main" val="2125288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Opened in Jan of 2009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- 13.5 years 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Straightforward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related to SQLite which is a bit easier to set up that other non-file system based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Ticket 10070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Named parameters not working on raw </a:t>
            </a:r>
            <a:r>
              <a:rPr lang="en-US" dirty="0" err="1"/>
              <a:t>sql</a:t>
            </a:r>
            <a:r>
              <a:rPr lang="en-US" dirty="0"/>
              <a:t> queries with </a:t>
            </a:r>
            <a:r>
              <a:rPr lang="en-US" dirty="0" err="1"/>
              <a:t>sqlite</a:t>
            </a:r>
            <a:r>
              <a:rPr lang="en-US" dirty="0"/>
              <a:t> reported by Matias </a:t>
            </a:r>
            <a:r>
              <a:rPr lang="en-US" dirty="0" err="1"/>
              <a:t>Surdi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implemented wasn’t just *me*.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r>
              <a:rPr lang="en-US" b="0" dirty="0">
                <a:solidFill>
                  <a:srgbClr val="CCCCCC"/>
                </a:solidFill>
                <a:effectLst/>
                <a:latin typeface="Inconsolata NF Regular" pitchFamily="49" charset="77"/>
              </a:rPr>
              <a:t>Nick Pope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r>
              <a:rPr lang="en-US" b="0" i="0" dirty="0">
                <a:solidFill>
                  <a:srgbClr val="999999"/>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97</a:t>
            </a:fld>
            <a:endParaRPr lang="en-US"/>
          </a:p>
        </p:txBody>
      </p:sp>
    </p:spTree>
    <p:extLst>
      <p:ext uri="{BB962C8B-B14F-4D97-AF65-F5344CB8AC3E}">
        <p14:creationId xmlns:p14="http://schemas.microsoft.com/office/powerpoint/2010/main" val="27478380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98</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Feedback that the approach had some fragility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that regex should be avoided (with Simon Charette agreeing)</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He also gave a place to get started for investigation using a Oracle as a starting point</a:t>
            </a:r>
          </a:p>
        </p:txBody>
      </p:sp>
      <p:sp>
        <p:nvSpPr>
          <p:cNvPr id="4" name="Slide Number Placeholder 3"/>
          <p:cNvSpPr>
            <a:spLocks noGrp="1"/>
          </p:cNvSpPr>
          <p:nvPr>
            <p:ph type="sldNum" sz="quarter" idx="5"/>
          </p:nvPr>
        </p:nvSpPr>
        <p:spPr/>
        <p:txBody>
          <a:bodyPr/>
          <a:lstStyle/>
          <a:p>
            <a:fld id="{5B105CD6-096C-EA40-9B31-0FFB08AC29C0}" type="slidenum">
              <a:rPr lang="en-US" smtClean="0"/>
              <a:t>99</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100</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He gave a great keynote at </a:t>
            </a:r>
            <a:r>
              <a:rPr lang="en-US" b="0" i="0" dirty="0" err="1">
                <a:solidFill>
                  <a:srgbClr val="999999"/>
                </a:solidFill>
                <a:effectLst/>
                <a:latin typeface="Roboto" panose="020F0502020204030204" pitchFamily="34" charset="0"/>
              </a:rPr>
              <a:t>DjangoCon</a:t>
            </a:r>
            <a:r>
              <a:rPr lang="en-US" b="0" i="0" dirty="0">
                <a:solidFill>
                  <a:srgbClr val="999999"/>
                </a:solidFill>
                <a:effectLst/>
                <a:latin typeface="Roboto" panose="020F0502020204030204" pitchFamily="34" charset="0"/>
              </a:rPr>
              <a:t> US 2022</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an awesome introduction on the ORM in general at the sprints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reminded me to ‘Update the docs!’</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101</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102</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above, the PR that Nick did against my code helped improve it drastically!</a:t>
            </a:r>
          </a:p>
          <a:p>
            <a:endParaRPr lang="en-US" dirty="0"/>
          </a:p>
          <a:p>
            <a:r>
              <a:rPr lang="en-US" dirty="0"/>
              <a:t>It removed code duplication and pushed down that duplicative code to the </a:t>
            </a:r>
            <a:r>
              <a:rPr lang="en-US" dirty="0" err="1"/>
              <a:t>convert_query</a:t>
            </a:r>
            <a:r>
              <a:rPr lang="en-US"/>
              <a:t>() method</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103</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104</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Simplified some of the comments in the code</a:t>
            </a:r>
          </a:p>
          <a:p>
            <a:endParaRPr lang="en-US" dirty="0"/>
          </a:p>
          <a:p>
            <a:r>
              <a:rPr lang="en-US" dirty="0"/>
              <a:t>And ultimately was the one that merged the code into Django </a:t>
            </a:r>
          </a:p>
        </p:txBody>
      </p:sp>
      <p:sp>
        <p:nvSpPr>
          <p:cNvPr id="4" name="Slide Number Placeholder 3"/>
          <p:cNvSpPr>
            <a:spLocks noGrp="1"/>
          </p:cNvSpPr>
          <p:nvPr>
            <p:ph type="sldNum" sz="quarter" idx="5"/>
          </p:nvPr>
        </p:nvSpPr>
        <p:spPr/>
        <p:txBody>
          <a:bodyPr/>
          <a:lstStyle/>
          <a:p>
            <a:fld id="{5B105CD6-096C-EA40-9B31-0FFB08AC29C0}" type="slidenum">
              <a:rPr lang="en-US" smtClean="0"/>
              <a:t>105</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I’ve been able to convey what a positive experience this was for me</a:t>
            </a:r>
          </a:p>
          <a:p>
            <a:endParaRPr lang="en-US" dirty="0"/>
          </a:p>
          <a:p>
            <a:r>
              <a:rPr lang="en-US" dirty="0"/>
              <a:t>I also hope I’ve been able to convey how much I’ve learned</a:t>
            </a:r>
          </a:p>
          <a:p>
            <a:endParaRPr lang="en-US" dirty="0"/>
          </a:p>
          <a:p>
            <a:r>
              <a:rPr lang="en-US" dirty="0"/>
              <a:t>This process taught me more about</a:t>
            </a:r>
          </a:p>
          <a:p>
            <a:endParaRPr lang="en-US" dirty="0"/>
          </a:p>
          <a:p>
            <a:pPr marL="171450" indent="-171450">
              <a:buFont typeface="Arial" panose="020B0604020202020204" pitchFamily="34" charset="0"/>
              <a:buChar char="•"/>
            </a:pPr>
            <a:r>
              <a:rPr lang="en-US" dirty="0"/>
              <a:t>SQLite – it does ACTUALLY support </a:t>
            </a:r>
            <a:r>
              <a:rPr lang="en-US" dirty="0" err="1"/>
              <a:t>pyformat</a:t>
            </a:r>
            <a:r>
              <a:rPr lang="en-US" dirty="0"/>
              <a:t> style </a:t>
            </a:r>
          </a:p>
          <a:p>
            <a:pPr marL="171450" indent="-171450">
              <a:buFont typeface="Arial" panose="020B0604020202020204" pitchFamily="34" charset="0"/>
              <a:buChar char="•"/>
            </a:pPr>
            <a:r>
              <a:rPr lang="en-US" dirty="0"/>
              <a:t>The Django ORM – specifically how it’s structured in the code and how to better reason about it</a:t>
            </a:r>
          </a:p>
          <a:p>
            <a:pPr marL="171450" indent="-171450">
              <a:buFont typeface="Arial" panose="020B0604020202020204" pitchFamily="34" charset="0"/>
              <a:buChar char="•"/>
            </a:pPr>
            <a:r>
              <a:rPr lang="en-US" dirty="0"/>
              <a:t>Python – generators … up to this point I didn’t really understand them (and maybe I don’t still 100%) but I’m closer not because of the work I did on this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106</a:t>
            </a:fld>
            <a:endParaRPr lang="en-US"/>
          </a:p>
        </p:txBody>
      </p:sp>
    </p:spTree>
    <p:extLst>
      <p:ext uri="{BB962C8B-B14F-4D97-AF65-F5344CB8AC3E}">
        <p14:creationId xmlns:p14="http://schemas.microsoft.com/office/powerpoint/2010/main" val="4251084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9/21/23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9/21/23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9/21/23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9/21/23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9/21/23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9/21/23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9/21/23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lvl1pPr>
              <a:defRPr b="1" i="0" baseline="0">
                <a:solidFill>
                  <a:srgbClr val="569CD6"/>
                </a:solidFill>
                <a:latin typeface="Inconsolata Nerd Font" pitchFamily="49"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9/21/23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9/21/23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9/21/23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9/21/23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9/21/23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9C918AB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mastodon.social/@ryancheley" TargetMode="External"/><Relationship Id="rId7" Type="http://schemas.openxmlformats.org/officeDocument/2006/relationships/image" Target="../media/image15.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www.youtube.com/watch?v=8eYM1uPKg7c" TargetMode="External"/><Relationship Id="rId7" Type="http://schemas.openxmlformats.org/officeDocument/2006/relationships/hyperlink" Target="https://docs.djangoproject.com/en/dev/internals/contributing/triaging-tickets/" TargetMode="External"/><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hyperlink" Target="https://www.youtube.com/watch?v=HNlGFrIBl8o" TargetMode="External"/><Relationship Id="rId5" Type="http://schemas.openxmlformats.org/officeDocument/2006/relationships/hyperlink" Target="https://github.com/ryancheley/public-notes/issues/1" TargetMode="External"/><Relationship Id="rId4" Type="http://schemas.openxmlformats.org/officeDocument/2006/relationships/hyperlink" Target="https://www.youtube.com/watch?v=GLkRK2rJGB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92_457990AA.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microsoft.com/office/2018/10/relationships/comments" Target="../comments/modernComment_1C5_697F0B9B.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8F3B0-20AC-34DF-2634-C442769AA1EB}"/>
              </a:ext>
            </a:extLst>
          </p:cNvPr>
          <p:cNvSpPr txBox="1"/>
          <p:nvPr/>
        </p:nvSpPr>
        <p:spPr>
          <a:xfrm>
            <a:off x="367348" y="768626"/>
            <a:ext cx="11457304" cy="1569660"/>
          </a:xfrm>
          <a:prstGeom prst="rect">
            <a:avLst/>
          </a:prstGeom>
          <a:solidFill>
            <a:srgbClr val="F1FFF7"/>
          </a:solidFill>
        </p:spPr>
        <p:txBody>
          <a:bodyPr wrap="none" rtlCol="0">
            <a:spAutoFit/>
          </a:bodyPr>
          <a:lstStyle/>
          <a:p>
            <a:r>
              <a:rPr lang="en-US" sz="4800" dirty="0"/>
              <a:t>Owner: changed from </a:t>
            </a:r>
            <a:r>
              <a:rPr lang="en-US" sz="4800" i="1" dirty="0"/>
              <a:t>nobody</a:t>
            </a:r>
            <a:r>
              <a:rPr lang="en-US" sz="4800" dirty="0"/>
              <a:t> to </a:t>
            </a:r>
            <a:r>
              <a:rPr lang="en-US" sz="4800" i="1" dirty="0"/>
              <a:t>Ryan Cheley</a:t>
            </a:r>
          </a:p>
          <a:p>
            <a:r>
              <a:rPr lang="en-US" sz="4800" dirty="0"/>
              <a:t>Status: new -&gt; Assigned</a:t>
            </a:r>
          </a:p>
        </p:txBody>
      </p:sp>
      <p:sp>
        <p:nvSpPr>
          <p:cNvPr id="3" name="TextBox 2">
            <a:extLst>
              <a:ext uri="{FF2B5EF4-FFF2-40B4-BE49-F238E27FC236}">
                <a16:creationId xmlns:a16="http://schemas.microsoft.com/office/drawing/2014/main" id="{EE1629BD-D244-7C22-2C1E-05A110ECC339}"/>
              </a:ext>
            </a:extLst>
          </p:cNvPr>
          <p:cNvSpPr txBox="1"/>
          <p:nvPr/>
        </p:nvSpPr>
        <p:spPr>
          <a:xfrm>
            <a:off x="367348" y="2643480"/>
            <a:ext cx="11545725" cy="769441"/>
          </a:xfrm>
          <a:prstGeom prst="rect">
            <a:avLst/>
          </a:prstGeom>
          <a:noFill/>
        </p:spPr>
        <p:txBody>
          <a:bodyPr wrap="none" rtlCol="0">
            <a:spAutoFit/>
          </a:bodyPr>
          <a:lstStyle/>
          <a:p>
            <a:r>
              <a:rPr lang="en-US" sz="4400" dirty="0"/>
              <a:t>I’m at </a:t>
            </a:r>
            <a:r>
              <a:rPr lang="en-US" sz="4400" dirty="0" err="1"/>
              <a:t>DjangoCon</a:t>
            </a:r>
            <a:r>
              <a:rPr lang="en-US" sz="4400" dirty="0"/>
              <a:t> US and I’m looking at this Ticket</a:t>
            </a:r>
          </a:p>
        </p:txBody>
      </p:sp>
    </p:spTree>
    <p:extLst>
      <p:ext uri="{BB962C8B-B14F-4D97-AF65-F5344CB8AC3E}">
        <p14:creationId xmlns:p14="http://schemas.microsoft.com/office/powerpoint/2010/main" val="8979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Gave great Keynote at </a:t>
            </a:r>
            <a:r>
              <a:rPr lang="en-US" dirty="0" err="1"/>
              <a:t>DjangoCon</a:t>
            </a:r>
            <a:r>
              <a:rPr lang="en-US" dirty="0"/>
              <a:t> US 2022 on the State of the ORM</a:t>
            </a:r>
          </a:p>
          <a:p>
            <a:r>
              <a:rPr lang="en-US" dirty="0"/>
              <a:t>Awesome introduction on ORM structure at Sprints</a:t>
            </a:r>
          </a:p>
          <a:p>
            <a:r>
              <a:rPr lang="en-US" dirty="0"/>
              <a:t>Update to the docs!</a:t>
            </a:r>
          </a:p>
          <a:p>
            <a:endParaRPr lang="en-US" dirty="0"/>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PR on my PR to help improve the code</a:t>
            </a:r>
          </a:p>
          <a:p>
            <a:r>
              <a:rPr lang="en-US" dirty="0"/>
              <a:t>Remove Code Duplication</a:t>
            </a:r>
          </a:p>
          <a:p>
            <a:endParaRPr lang="en-US" dirty="0"/>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 </a:t>
            </a:r>
            <a:r>
              <a:rPr lang="en-US" b="1" dirty="0" err="1">
                <a:solidFill>
                  <a:srgbClr val="569CD6"/>
                </a:solidFill>
                <a:effectLst/>
                <a:latin typeface="Inconsolata NF Regular" pitchFamily="49" charset="77"/>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Simplified comments</a:t>
            </a:r>
          </a:p>
          <a:p>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dirty="0"/>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r>
              <a:rPr lang="en-US" dirty="0"/>
              <a:t>This was a great experience</a:t>
            </a:r>
          </a:p>
          <a:p>
            <a:r>
              <a:rPr lang="en-US" dirty="0"/>
              <a:t>I learned a TON about</a:t>
            </a:r>
          </a:p>
          <a:p>
            <a:pPr lvl="1"/>
            <a:r>
              <a:rPr lang="en-US" dirty="0"/>
              <a:t>SQLite</a:t>
            </a:r>
          </a:p>
          <a:p>
            <a:pPr lvl="1"/>
            <a:r>
              <a:rPr lang="en-US" dirty="0"/>
              <a:t>The ORM</a:t>
            </a:r>
          </a:p>
          <a:p>
            <a:pPr lvl="1"/>
            <a:r>
              <a:rPr lang="en-US" dirty="0"/>
              <a:t>Python</a:t>
            </a:r>
          </a:p>
          <a:p>
            <a:pPr lvl="1"/>
            <a:endParaRPr lang="en-US" dirty="0"/>
          </a:p>
        </p:txBody>
      </p:sp>
    </p:spTree>
    <p:extLst>
      <p:ext uri="{BB962C8B-B14F-4D97-AF65-F5344CB8AC3E}">
        <p14:creationId xmlns:p14="http://schemas.microsoft.com/office/powerpoint/2010/main" val="3179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p:txBody>
          <a:bodyPr/>
          <a:lstStyle/>
          <a:p>
            <a:r>
              <a:rPr lang="en-US" dirty="0"/>
              <a:t>Django Packages</a:t>
            </a:r>
          </a:p>
          <a:p>
            <a:pPr lvl="1"/>
            <a:r>
              <a:rPr lang="en-US" dirty="0"/>
              <a:t>Documentation improvements</a:t>
            </a:r>
          </a:p>
          <a:p>
            <a:pPr lvl="1"/>
            <a:r>
              <a:rPr lang="en-US" dirty="0"/>
              <a:t>Code Reviews</a:t>
            </a:r>
          </a:p>
          <a:p>
            <a:r>
              <a:rPr lang="en-US" dirty="0"/>
              <a:t>Pelican-Plugins</a:t>
            </a:r>
          </a:p>
          <a:p>
            <a:pPr lvl="1"/>
            <a:r>
              <a:rPr lang="en-US" dirty="0"/>
              <a:t>New Plugin PR opened</a:t>
            </a:r>
          </a:p>
          <a:p>
            <a:r>
              <a:rPr lang="en-US" dirty="0"/>
              <a:t>Implemented Django at my employer</a:t>
            </a:r>
          </a:p>
        </p:txBody>
      </p:sp>
    </p:spTree>
    <p:extLst>
      <p:ext uri="{BB962C8B-B14F-4D97-AF65-F5344CB8AC3E}">
        <p14:creationId xmlns:p14="http://schemas.microsoft.com/office/powerpoint/2010/main" val="31337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077297"/>
            <a:ext cx="10515600" cy="2703406"/>
          </a:xfrm>
          <a:solidFill>
            <a:schemeClr val="bg1"/>
          </a:solidFill>
        </p:spPr>
        <p:txBody>
          <a:bodyPr>
            <a:normAutofit fontScale="90000"/>
          </a:bodyPr>
          <a:lstStyle/>
          <a:p>
            <a:pPr algn="ctr"/>
            <a:r>
              <a:rPr lang="en-US" b="1" dirty="0">
                <a:solidFill>
                  <a:srgbClr val="569CD6"/>
                </a:solidFill>
                <a:effectLst/>
                <a:latin typeface="Inconsolata NF Regular" pitchFamily="49" charset="77"/>
              </a:rPr>
              <a:t>The ORM can seem </a:t>
            </a:r>
            <a:r>
              <a:rPr lang="en-US" sz="11500" b="1" dirty="0">
                <a:solidFill>
                  <a:srgbClr val="569CD6"/>
                </a:solidFill>
                <a:effectLst/>
                <a:latin typeface="Inconsolata NF Regular" pitchFamily="49" charset="77"/>
              </a:rPr>
              <a:t>BIG</a:t>
            </a:r>
            <a:r>
              <a:rPr lang="en-US" b="1" dirty="0">
                <a:solidFill>
                  <a:srgbClr val="569CD6"/>
                </a:solidFill>
                <a:effectLst/>
                <a:latin typeface="Inconsolata NF Regular" pitchFamily="49" charset="77"/>
              </a:rPr>
              <a:t> and </a:t>
            </a:r>
            <a:r>
              <a:rPr lang="en-US" sz="11600" b="1" dirty="0">
                <a:solidFill>
                  <a:srgbClr val="569CD6"/>
                </a:solidFill>
                <a:effectLst/>
                <a:latin typeface="Inconsolata NF Regular" pitchFamily="49" charset="77"/>
              </a:rPr>
              <a:t>SCARY</a:t>
            </a:r>
            <a:endParaRPr lang="en-US" sz="11600" dirty="0"/>
          </a:p>
        </p:txBody>
      </p:sp>
    </p:spTree>
    <p:extLst>
      <p:ext uri="{BB962C8B-B14F-4D97-AF65-F5344CB8AC3E}">
        <p14:creationId xmlns:p14="http://schemas.microsoft.com/office/powerpoint/2010/main" val="259483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1986563"/>
            <a:ext cx="10515600" cy="2884874"/>
          </a:xfrm>
        </p:spPr>
        <p:txBody>
          <a:bodyPr>
            <a:normAutofit fontScale="90000"/>
          </a:bodyPr>
          <a:lstStyle/>
          <a:p>
            <a:pPr algn="ctr"/>
            <a:r>
              <a:rPr lang="en-US" b="1" dirty="0">
                <a:solidFill>
                  <a:srgbClr val="569CD6"/>
                </a:solidFill>
                <a:effectLst/>
                <a:latin typeface="Inconsolata NF Regular" pitchFamily="49" charset="77"/>
              </a:rPr>
              <a:t>The Code for Django can seem </a:t>
            </a:r>
            <a:r>
              <a:rPr lang="en-US" sz="11600" b="1" dirty="0">
                <a:solidFill>
                  <a:srgbClr val="569CD6"/>
                </a:solidFill>
                <a:effectLst/>
                <a:latin typeface="Inconsolata NF Regular" pitchFamily="49" charset="77"/>
              </a:rPr>
              <a:t>BIG</a:t>
            </a:r>
            <a:r>
              <a:rPr lang="en-US" b="1" dirty="0">
                <a:solidFill>
                  <a:srgbClr val="569CD6"/>
                </a:solidFill>
                <a:effectLst/>
                <a:latin typeface="Inconsolata NF Regular" pitchFamily="49" charset="77"/>
              </a:rPr>
              <a:t> and </a:t>
            </a:r>
            <a:r>
              <a:rPr lang="en-US" sz="11600" b="1" dirty="0">
                <a:solidFill>
                  <a:srgbClr val="569CD6"/>
                </a:solidFill>
                <a:effectLst/>
                <a:latin typeface="Inconsolata NF Regular" pitchFamily="49" charset="77"/>
              </a:rPr>
              <a:t>SCARY</a:t>
            </a:r>
            <a:endParaRPr lang="en-US" sz="11600" dirty="0"/>
          </a:p>
        </p:txBody>
      </p:sp>
    </p:spTree>
    <p:extLst>
      <p:ext uri="{BB962C8B-B14F-4D97-AF65-F5344CB8AC3E}">
        <p14:creationId xmlns:p14="http://schemas.microsoft.com/office/powerpoint/2010/main" val="41431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1253331"/>
            <a:ext cx="10515600" cy="4351338"/>
          </a:xfrm>
        </p:spPr>
        <p:txBody>
          <a:bodyPr>
            <a:normAutofit/>
          </a:bodyPr>
          <a:lstStyle/>
          <a:p>
            <a:pPr algn="ctr"/>
            <a:r>
              <a:rPr lang="en-US" sz="5400" dirty="0"/>
              <a:t>Look At 👀</a:t>
            </a:r>
          </a:p>
          <a:p>
            <a:pPr algn="ctr"/>
            <a:r>
              <a:rPr lang="en-US" sz="5400" dirty="0"/>
              <a:t>Read 📖</a:t>
            </a:r>
          </a:p>
          <a:p>
            <a:pPr algn="ctr"/>
            <a:r>
              <a:rPr lang="en-US" sz="5400" dirty="0"/>
              <a:t>Write ✍🏻</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458227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r>
              <a:rPr lang="en-US" dirty="0"/>
              <a:t>In looking at the tests in </a:t>
            </a: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a:t>
            </a:r>
            <a:r>
              <a:rPr lang="en-US" dirty="0"/>
              <a:t> I see a few tests that already exist</a:t>
            </a:r>
          </a:p>
          <a:p>
            <a:r>
              <a:rPr lang="en-US" dirty="0"/>
              <a:t>These are already available and </a:t>
            </a:r>
            <a:r>
              <a:rPr lang="en-US" b="1" dirty="0"/>
              <a:t>appear</a:t>
            </a:r>
            <a:r>
              <a:rPr lang="en-US" dirty="0"/>
              <a:t> to be testing the very thing that the ticket is asking for.</a:t>
            </a:r>
          </a:p>
          <a:p>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96DB35-D06D-0858-BDEF-A5F2FF255B97}"/>
              </a:ext>
            </a:extLst>
          </p:cNvPr>
          <p:cNvPicPr>
            <a:picLocks noChangeAspect="1"/>
          </p:cNvPicPr>
          <p:nvPr/>
        </p:nvPicPr>
        <p:blipFill>
          <a:blip r:embed="rId3"/>
          <a:stretch>
            <a:fillRect/>
          </a:stretch>
        </p:blipFill>
        <p:spPr>
          <a:xfrm>
            <a:off x="632398" y="1587423"/>
            <a:ext cx="10927204" cy="3683154"/>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CB53B42-2711-E62A-5E9F-788B7C2B0C48}"/>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571154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8C64927-8895-3F20-AFB4-6BDB06A44067}"/>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38033114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55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4833-6C1C-4E98-DEEA-79D51E01B7CE}"/>
              </a:ext>
            </a:extLst>
          </p:cNvPr>
          <p:cNvSpPr>
            <a:spLocks noGrp="1"/>
          </p:cNvSpPr>
          <p:nvPr>
            <p:ph type="title"/>
          </p:nvPr>
        </p:nvSpPr>
        <p:spPr/>
        <p:txBody>
          <a:bodyPr/>
          <a:lstStyle/>
          <a:p>
            <a:pPr algn="ctr"/>
            <a:r>
              <a:rPr lang="en-US" dirty="0"/>
              <a:t>Sprints 2023</a:t>
            </a:r>
          </a:p>
        </p:txBody>
      </p:sp>
      <p:sp>
        <p:nvSpPr>
          <p:cNvPr id="3" name="Content Placeholder 2">
            <a:extLst>
              <a:ext uri="{FF2B5EF4-FFF2-40B4-BE49-F238E27FC236}">
                <a16:creationId xmlns:a16="http://schemas.microsoft.com/office/drawing/2014/main" id="{20A527F3-72D3-E149-E0F6-712FF1E3785B}"/>
              </a:ext>
            </a:extLst>
          </p:cNvPr>
          <p:cNvSpPr>
            <a:spLocks noGrp="1"/>
          </p:cNvSpPr>
          <p:nvPr>
            <p:ph idx="1"/>
          </p:nvPr>
        </p:nvSpPr>
        <p:spPr/>
        <p:txBody>
          <a:bodyPr/>
          <a:lstStyle/>
          <a:p>
            <a:r>
              <a:rPr lang="en-US" dirty="0"/>
              <a:t>Development Sprints</a:t>
            </a:r>
          </a:p>
          <a:p>
            <a:r>
              <a:rPr lang="en-US" dirty="0"/>
              <a:t>Contribution Sprints</a:t>
            </a:r>
          </a:p>
        </p:txBody>
      </p:sp>
    </p:spTree>
    <p:extLst>
      <p:ext uri="{BB962C8B-B14F-4D97-AF65-F5344CB8AC3E}">
        <p14:creationId xmlns:p14="http://schemas.microsoft.com/office/powerpoint/2010/main" val="186855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6816-83C5-178E-10CF-7E0B2BFCA45F}"/>
              </a:ext>
            </a:extLst>
          </p:cNvPr>
          <p:cNvSpPr>
            <a:spLocks noGrp="1"/>
          </p:cNvSpPr>
          <p:nvPr>
            <p:ph type="title"/>
          </p:nvPr>
        </p:nvSpPr>
        <p:spPr/>
        <p:txBody>
          <a:bodyPr/>
          <a:lstStyle/>
          <a:p>
            <a:pPr algn="ctr"/>
            <a:r>
              <a:rPr lang="en-US" dirty="0"/>
              <a:t>Acknowledgements</a:t>
            </a:r>
          </a:p>
        </p:txBody>
      </p:sp>
      <p:sp>
        <p:nvSpPr>
          <p:cNvPr id="3" name="Content Placeholder 2">
            <a:extLst>
              <a:ext uri="{FF2B5EF4-FFF2-40B4-BE49-F238E27FC236}">
                <a16:creationId xmlns:a16="http://schemas.microsoft.com/office/drawing/2014/main" id="{5D3628C5-3D34-DB59-C269-53DE07D94DBC}"/>
              </a:ext>
            </a:extLst>
          </p:cNvPr>
          <p:cNvSpPr>
            <a:spLocks noGrp="1"/>
          </p:cNvSpPr>
          <p:nvPr>
            <p:ph idx="1"/>
          </p:nvPr>
        </p:nvSpPr>
        <p:spPr/>
        <p:txBody>
          <a:bodyPr/>
          <a:lstStyle/>
          <a:p>
            <a:r>
              <a:rPr lang="en-US" dirty="0"/>
              <a:t>Katie McLaughlin</a:t>
            </a:r>
          </a:p>
          <a:p>
            <a:r>
              <a:rPr lang="en-US" dirty="0"/>
              <a:t>Web Developer Team</a:t>
            </a:r>
          </a:p>
          <a:p>
            <a:pPr lvl="1"/>
            <a:r>
              <a:rPr lang="en-US" dirty="0"/>
              <a:t>Bookie</a:t>
            </a:r>
          </a:p>
          <a:p>
            <a:pPr lvl="1"/>
            <a:r>
              <a:rPr lang="en-US" dirty="0"/>
              <a:t>Chris</a:t>
            </a:r>
          </a:p>
          <a:p>
            <a:pPr lvl="1"/>
            <a:r>
              <a:rPr lang="en-US" dirty="0"/>
              <a:t>Jason</a:t>
            </a:r>
          </a:p>
          <a:p>
            <a:pPr lvl="1"/>
            <a:r>
              <a:rPr lang="en-US" dirty="0"/>
              <a:t>Jon</a:t>
            </a:r>
          </a:p>
        </p:txBody>
      </p:sp>
    </p:spTree>
    <p:extLst>
      <p:ext uri="{BB962C8B-B14F-4D97-AF65-F5344CB8AC3E}">
        <p14:creationId xmlns:p14="http://schemas.microsoft.com/office/powerpoint/2010/main" val="3174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dirty="0"/>
              <a:t>Reference Links</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213402422"/>
              </p:ext>
            </p:extLst>
          </p:nvPr>
        </p:nvGraphicFramePr>
        <p:xfrm>
          <a:off x="838200" y="1298471"/>
          <a:ext cx="10505661" cy="5286762"/>
        </p:xfrm>
        <a:graphic>
          <a:graphicData uri="http://schemas.openxmlformats.org/drawingml/2006/table">
            <a:tbl>
              <a:tblPr firstRow="1" bandRow="1">
                <a:tableStyleId>{5C22544A-7EE6-4342-B048-85BDC9FD1C3A}</a:tableStyleId>
              </a:tblPr>
              <a:tblGrid>
                <a:gridCol w="10505661">
                  <a:extLst>
                    <a:ext uri="{9D8B030D-6E8A-4147-A177-3AD203B41FA5}">
                      <a16:colId xmlns:a16="http://schemas.microsoft.com/office/drawing/2014/main" val="2367218942"/>
                    </a:ext>
                  </a:extLst>
                </a:gridCol>
              </a:tblGrid>
              <a:tr h="436186">
                <a:tc>
                  <a:txBody>
                    <a:bodyPr/>
                    <a:lstStyle/>
                    <a:p>
                      <a:r>
                        <a:rPr lang="en-US" dirty="0"/>
                        <a:t>Item</a:t>
                      </a:r>
                    </a:p>
                  </a:txBody>
                  <a:tcPr/>
                </a:tc>
                <a:extLst>
                  <a:ext uri="{0D108BD9-81ED-4DB2-BD59-A6C34878D82A}">
                    <a16:rowId xmlns:a16="http://schemas.microsoft.com/office/drawing/2014/main" val="3706057767"/>
                  </a:ext>
                </a:extLst>
              </a:tr>
              <a:tr h="797886">
                <a:tc>
                  <a:txBody>
                    <a:bodyPr/>
                    <a:lstStyle/>
                    <a:p>
                      <a:r>
                        <a:rPr lang="en-US" dirty="0"/>
                        <a:t>Your Web Framework Needs You! (Slide XX/27)</a:t>
                      </a:r>
                    </a:p>
                    <a:p>
                      <a:r>
                        <a:rPr lang="en-US" dirty="0">
                          <a:hlinkClick r:id="rId3"/>
                        </a:rPr>
                        <a:t>https://www.youtube.com/watch?v=8eYM1uPKg7c</a:t>
                      </a:r>
                      <a:endParaRPr lang="en-US" dirty="0"/>
                    </a:p>
                    <a:p>
                      <a:endParaRPr lang="en-US" dirty="0"/>
                    </a:p>
                  </a:txBody>
                  <a:tcPr/>
                </a:tc>
                <a:extLst>
                  <a:ext uri="{0D108BD9-81ED-4DB2-BD59-A6C34878D82A}">
                    <a16:rowId xmlns:a16="http://schemas.microsoft.com/office/drawing/2014/main" val="1085728616"/>
                  </a:ext>
                </a:extLst>
              </a:tr>
              <a:tr h="982039">
                <a:tc>
                  <a:txBody>
                    <a:bodyPr/>
                    <a:lstStyle/>
                    <a:p>
                      <a:r>
                        <a:rPr lang="en-US" dirty="0"/>
                        <a:t>Increase your productivity on personal projects with comprehensive docs and automated tests – DCUS (Slide XX/47)</a:t>
                      </a:r>
                    </a:p>
                    <a:p>
                      <a:r>
                        <a:rPr lang="en-US" dirty="0">
                          <a:hlinkClick r:id="rId4"/>
                        </a:rPr>
                        <a:t>https://www.youtube.com/watch?v=GLkRK2rJGB0</a:t>
                      </a:r>
                      <a:endParaRPr lang="en-US" dirty="0"/>
                    </a:p>
                    <a:p>
                      <a:endParaRPr lang="en-US" dirty="0"/>
                    </a:p>
                  </a:txBody>
                  <a:tcPr/>
                </a:tc>
                <a:extLst>
                  <a:ext uri="{0D108BD9-81ED-4DB2-BD59-A6C34878D82A}">
                    <a16:rowId xmlns:a16="http://schemas.microsoft.com/office/drawing/2014/main" val="1429862293"/>
                  </a:ext>
                </a:extLst>
              </a:tr>
              <a:tr h="747475">
                <a:tc>
                  <a:txBody>
                    <a:bodyPr/>
                    <a:lstStyle/>
                    <a:p>
                      <a:r>
                        <a:rPr lang="en-US" dirty="0"/>
                        <a:t>My Public Notes (Slide XX/49)</a:t>
                      </a:r>
                    </a:p>
                    <a:p>
                      <a:r>
                        <a:rPr lang="en-US" dirty="0">
                          <a:hlinkClick r:id="rId5"/>
                        </a:rPr>
                        <a:t>https://github.com/ryancheley/public-notes/issues/1</a:t>
                      </a:r>
                      <a:endParaRPr lang="en-US" dirty="0"/>
                    </a:p>
                    <a:p>
                      <a:endParaRPr lang="en-US" dirty="0"/>
                    </a:p>
                  </a:txBody>
                  <a:tcPr/>
                </a:tc>
                <a:extLst>
                  <a:ext uri="{0D108BD9-81ED-4DB2-BD59-A6C34878D82A}">
                    <a16:rowId xmlns:a16="http://schemas.microsoft.com/office/drawing/2014/main" val="2777190536"/>
                  </a:ext>
                </a:extLst>
              </a:tr>
              <a:tr h="1192976">
                <a:tc>
                  <a:txBody>
                    <a:bodyPr/>
                    <a:lstStyle/>
                    <a:p>
                      <a:r>
                        <a:rPr lang="en-US" dirty="0"/>
                        <a:t>Keynote: State of the Object-Relational Mapping (ORM) with Simon Charette (Slide XX/56)</a:t>
                      </a:r>
                    </a:p>
                    <a:p>
                      <a:r>
                        <a:rPr lang="en-US" dirty="0">
                          <a:hlinkClick r:id="rId6"/>
                        </a:rPr>
                        <a:t>https://www.youtube.com/watch?v=HNlGFrIBl8o</a:t>
                      </a:r>
                      <a:endParaRPr lang="en-US" dirty="0"/>
                    </a:p>
                    <a:p>
                      <a:endParaRPr lang="en-US" dirty="0"/>
                    </a:p>
                  </a:txBody>
                  <a:tcPr/>
                </a:tc>
                <a:extLst>
                  <a:ext uri="{0D108BD9-81ED-4DB2-BD59-A6C34878D82A}">
                    <a16:rowId xmlns:a16="http://schemas.microsoft.com/office/drawing/2014/main" val="3230682879"/>
                  </a:ext>
                </a:extLst>
              </a:tr>
              <a:tr h="627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Django Triaging Tickets (Slide XX/100)</a:t>
                      </a:r>
                    </a:p>
                    <a:p>
                      <a:r>
                        <a:rPr lang="en-US" dirty="0">
                          <a:hlinkClick r:id="rId7"/>
                        </a:rPr>
                        <a:t>https://docs.djangoproject.com/en/dev/internals/contributing/triaging-tickets/</a:t>
                      </a:r>
                      <a:endParaRPr lang="en-US" dirty="0"/>
                    </a:p>
                  </a:txBody>
                  <a:tcPr/>
                </a:tc>
                <a:extLst>
                  <a:ext uri="{0D108BD9-81ED-4DB2-BD59-A6C34878D82A}">
                    <a16:rowId xmlns:a16="http://schemas.microsoft.com/office/drawing/2014/main" val="4133441473"/>
                  </a:ext>
                </a:extLst>
              </a:tr>
            </a:tbl>
          </a:graphicData>
        </a:graphic>
      </p:graphicFrame>
    </p:spTree>
    <p:extLst>
      <p:ext uri="{BB962C8B-B14F-4D97-AF65-F5344CB8AC3E}">
        <p14:creationId xmlns:p14="http://schemas.microsoft.com/office/powerpoint/2010/main" val="404925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dirty="0"/>
              <a:t>Thanks for looking into this. I can get back to work now :)</a:t>
            </a:r>
          </a:p>
          <a:p>
            <a:pPr lvl="1"/>
            <a:r>
              <a:rPr lang="en-US" dirty="0"/>
              <a:t>By Matias </a:t>
            </a:r>
            <a:r>
              <a:rPr lang="en-US" dirty="0" err="1"/>
              <a:t>Surdi</a:t>
            </a:r>
            <a:endParaRPr lang="en-US" dirty="0"/>
          </a:p>
          <a:p>
            <a:pPr lvl="1"/>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pPr algn="ctr"/>
            <a:r>
              <a:rPr lang="en-US" b="1" dirty="0">
                <a:solidFill>
                  <a:srgbClr val="569CD6"/>
                </a:solidFill>
                <a:effectLst/>
                <a:latin typeface="Inconsolata NF Regular" pitchFamily="49" charset="77"/>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2057056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First </a:t>
            </a: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normAutofit/>
          </a:bodyPr>
          <a:lstStyle/>
          <a:p>
            <a:pPr algn="ctr"/>
            <a:r>
              <a:rPr lang="en-US" sz="7200" b="1" dirty="0">
                <a:solidFill>
                  <a:srgbClr val="569CD6"/>
                </a:solidFill>
                <a:effectLst/>
              </a:rPr>
              <a:t>Another Comment</a:t>
            </a:r>
            <a:endParaRPr lang="en-US" sz="7200"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sz="5400" dirty="0"/>
              <a:t>Broken</a:t>
            </a:r>
          </a:p>
          <a:p>
            <a:r>
              <a:rPr lang="en-US" sz="5400" dirty="0"/>
              <a:t>mostly for Oracle</a:t>
            </a:r>
          </a:p>
          <a:p>
            <a:r>
              <a:rPr lang="en-US" sz="5400" dirty="0" err="1"/>
              <a:t>Sqlite</a:t>
            </a:r>
            <a:r>
              <a:rPr lang="en-US" sz="5400" dirty="0"/>
              <a:t> backend</a:t>
            </a:r>
          </a:p>
          <a:p>
            <a:r>
              <a:rPr lang="en-US" sz="5400" dirty="0" err="1">
                <a:latin typeface="Inconsolata NF" pitchFamily="49" charset="77"/>
              </a:rPr>
              <a:t>supports_paramstyle_pyformat</a:t>
            </a:r>
            <a:endParaRPr lang="en-US" sz="5400" dirty="0">
              <a:latin typeface="Inconsolata NF" pitchFamily="49" charset="77"/>
            </a:endParaRPr>
          </a:p>
          <a:p>
            <a:r>
              <a:rPr lang="en-US" sz="5400" dirty="0"/>
              <a:t>borks</a:t>
            </a:r>
            <a:endParaRPr lang="en-US" sz="3200" dirty="0"/>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973-6544-D853-09B3-59D0AA53F2F1}"/>
              </a:ext>
            </a:extLst>
          </p:cNvPr>
          <p:cNvSpPr>
            <a:spLocks noGrp="1"/>
          </p:cNvSpPr>
          <p:nvPr>
            <p:ph type="title"/>
          </p:nvPr>
        </p:nvSpPr>
        <p:spPr/>
        <p:txBody>
          <a:bodyPr/>
          <a:lstStyle/>
          <a:p>
            <a:r>
              <a:rPr lang="en-US" dirty="0"/>
              <a:t>What is </a:t>
            </a:r>
            <a:r>
              <a:rPr lang="en-US" dirty="0" err="1"/>
              <a:t>supports_paramstyle_pyformat</a:t>
            </a:r>
            <a:r>
              <a:rPr lang="en-US" dirty="0"/>
              <a:t>?</a:t>
            </a:r>
          </a:p>
        </p:txBody>
      </p:sp>
      <p:sp>
        <p:nvSpPr>
          <p:cNvPr id="3" name="Content Placeholder 2">
            <a:extLst>
              <a:ext uri="{FF2B5EF4-FFF2-40B4-BE49-F238E27FC236}">
                <a16:creationId xmlns:a16="http://schemas.microsoft.com/office/drawing/2014/main" id="{91D58171-9C3B-66C0-C77D-635D01148959}"/>
              </a:ext>
            </a:extLst>
          </p:cNvPr>
          <p:cNvSpPr>
            <a:spLocks noGrp="1"/>
          </p:cNvSpPr>
          <p:nvPr>
            <p:ph idx="1"/>
          </p:nvPr>
        </p:nvSpPr>
        <p:spPr/>
        <p:txBody>
          <a:bodyPr/>
          <a:lstStyle/>
          <a:p>
            <a:r>
              <a:rPr lang="en-US" dirty="0"/>
              <a:t>Flag</a:t>
            </a:r>
          </a:p>
          <a:p>
            <a:r>
              <a:rPr lang="en-US" dirty="0"/>
              <a:t>support '</a:t>
            </a:r>
            <a:r>
              <a:rPr lang="en-US" dirty="0" err="1"/>
              <a:t>pyformat</a:t>
            </a:r>
            <a:r>
              <a:rPr lang="en-US" dirty="0"/>
              <a:t>' style </a:t>
            </a:r>
          </a:p>
          <a:p>
            <a:r>
              <a:rPr lang="en-US" dirty="0"/>
              <a:t>("... %(name)s ...", {'name': value})</a:t>
            </a:r>
          </a:p>
          <a:p>
            <a:r>
              <a:rPr lang="en-US" dirty="0"/>
              <a:t>SQLite this was set to False</a:t>
            </a:r>
          </a:p>
        </p:txBody>
      </p:sp>
    </p:spTree>
    <p:extLst>
      <p:ext uri="{BB962C8B-B14F-4D97-AF65-F5344CB8AC3E}">
        <p14:creationId xmlns:p14="http://schemas.microsoft.com/office/powerpoint/2010/main" val="195665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Introduction</a:t>
            </a:r>
            <a:endParaRPr lang="en-US" dirty="0"/>
          </a:p>
        </p:txBody>
      </p:sp>
    </p:spTree>
    <p:extLst>
      <p:ext uri="{BB962C8B-B14F-4D97-AF65-F5344CB8AC3E}">
        <p14:creationId xmlns:p14="http://schemas.microsoft.com/office/powerpoint/2010/main" val="864107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lstStyle/>
          <a:p>
            <a:r>
              <a:rPr lang="en-US" dirty="0"/>
              <a:t>Ticket difficulty</a:t>
            </a:r>
          </a:p>
          <a:p>
            <a:r>
              <a:rPr lang="en-US" dirty="0"/>
              <a:t>The Review Process can be challenging</a:t>
            </a:r>
          </a:p>
          <a:p>
            <a:r>
              <a:rPr lang="en-US" dirty="0"/>
              <a:t>You can do it!</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FFAA-6613-1DE8-C675-B43418B14353}"/>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The World Expert</a:t>
            </a:r>
            <a:endParaRPr lang="en-US" dirty="0"/>
          </a:p>
        </p:txBody>
      </p:sp>
      <p:sp>
        <p:nvSpPr>
          <p:cNvPr id="6" name="TextBox 5">
            <a:extLst>
              <a:ext uri="{FF2B5EF4-FFF2-40B4-BE49-F238E27FC236}">
                <a16:creationId xmlns:a16="http://schemas.microsoft.com/office/drawing/2014/main" id="{43114915-A042-1FF0-BD51-AB6C434223D5}"/>
              </a:ext>
            </a:extLst>
          </p:cNvPr>
          <p:cNvSpPr txBox="1"/>
          <p:nvPr/>
        </p:nvSpPr>
        <p:spPr>
          <a:xfrm>
            <a:off x="838200" y="2186609"/>
            <a:ext cx="10638183" cy="3693319"/>
          </a:xfrm>
          <a:prstGeom prst="rect">
            <a:avLst/>
          </a:prstGeom>
          <a:noFill/>
        </p:spPr>
        <p:txBody>
          <a:bodyPr wrap="square" rtlCol="0">
            <a:spAutoFit/>
          </a:bodyPr>
          <a:lstStyle/>
          <a:p>
            <a:pPr marL="685800" indent="-685800">
              <a:buFont typeface="Arial" panose="020B0604020202020204" pitchFamily="34" charset="0"/>
              <a:buChar char="•"/>
            </a:pPr>
            <a:r>
              <a:rPr lang="en-US" sz="5400" dirty="0"/>
              <a:t>Wondering </a:t>
            </a:r>
          </a:p>
          <a:p>
            <a:pPr marL="685800" indent="-685800">
              <a:buFont typeface="Arial" panose="020B0604020202020204" pitchFamily="34" charset="0"/>
              <a:buChar char="•"/>
            </a:pPr>
            <a:r>
              <a:rPr lang="en-US" sz="5400" dirty="0"/>
              <a:t>being worked</a:t>
            </a:r>
          </a:p>
          <a:p>
            <a:pPr marL="685800" indent="-685800">
              <a:buFont typeface="Arial" panose="020B0604020202020204" pitchFamily="34" charset="0"/>
              <a:buChar char="•"/>
            </a:pPr>
            <a:r>
              <a:rPr lang="en-US" sz="5400" dirty="0"/>
              <a:t>initial time-boxed investigation</a:t>
            </a:r>
          </a:p>
          <a:p>
            <a:pPr marL="685800" indent="-685800">
              <a:buFont typeface="Arial" panose="020B0604020202020204" pitchFamily="34" charset="0"/>
              <a:buChar char="•"/>
            </a:pPr>
            <a:r>
              <a:rPr lang="en-US" sz="5400" dirty="0"/>
              <a:t>you'll be the world expert </a:t>
            </a:r>
            <a:r>
              <a:rPr lang="en-US" sz="5400" baseline="30000" dirty="0"/>
              <a:t>TM</a:t>
            </a:r>
            <a:endParaRPr lang="en-US" sz="54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10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
        <p:nvSpPr>
          <p:cNvPr id="3" name="Title 3">
            <a:extLst>
              <a:ext uri="{FF2B5EF4-FFF2-40B4-BE49-F238E27FC236}">
                <a16:creationId xmlns:a16="http://schemas.microsoft.com/office/drawing/2014/main" id="{3D4BDE3D-BD68-6C8E-E2F1-9C465FED88E3}"/>
              </a:ext>
            </a:extLst>
          </p:cNvPr>
          <p:cNvSpPr txBox="1">
            <a:spLocks/>
          </p:cNvSpPr>
          <p:nvPr/>
        </p:nvSpPr>
        <p:spPr>
          <a:xfrm>
            <a:off x="934617" y="3203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rgbClr val="569CD6"/>
                </a:solidFill>
                <a:latin typeface="Inconsolata Nerd Font" pitchFamily="49" charset="77"/>
                <a:ea typeface="+mj-ea"/>
                <a:cs typeface="+mj-cs"/>
              </a:defRPr>
            </a:lvl1pPr>
          </a:lstStyle>
          <a:p>
            <a:pPr algn="ctr"/>
            <a:r>
              <a:rPr lang="en-US" dirty="0">
                <a:latin typeface="Inconsolata NF Regular" pitchFamily="49" charset="77"/>
              </a:rPr>
              <a:t>… again</a:t>
            </a:r>
            <a:endParaRPr lang="en-US" dirty="0"/>
          </a:p>
        </p:txBody>
      </p:sp>
    </p:spTree>
    <p:extLst>
      <p:ext uri="{BB962C8B-B14F-4D97-AF65-F5344CB8AC3E}">
        <p14:creationId xmlns:p14="http://schemas.microsoft.com/office/powerpoint/2010/main" val="40849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Write down what you learned 📜</a:t>
            </a:r>
          </a:p>
          <a:p>
            <a:pPr marL="0" indent="0" algn="ctr">
              <a:buNone/>
            </a:pPr>
            <a:r>
              <a:rPr lang="en-US" dirty="0"/>
              <a:t>Replicate the Bug 🐛</a:t>
            </a:r>
          </a:p>
          <a:p>
            <a:pPr marL="0" indent="0" algn="ctr">
              <a:buNone/>
            </a:pPr>
            <a:r>
              <a:rPr lang="en-US" dirty="0"/>
              <a:t>Read some docs </a:t>
            </a:r>
            <a:r>
              <a:rPr lang="en-US" b="1" dirty="0">
                <a:solidFill>
                  <a:srgbClr val="569CD6"/>
                </a:solidFill>
              </a:rPr>
              <a:t>📖</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t>Test the Code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p:txBody>
          <a:bodyPr/>
          <a:lstStyle/>
          <a:p>
            <a:r>
              <a:rPr lang="en-US" dirty="0"/>
              <a:t>Screenshot of settings with </a:t>
            </a:r>
            <a:r>
              <a:rPr lang="en-US" dirty="0" err="1"/>
              <a:t>psql</a:t>
            </a:r>
            <a:r>
              <a:rPr lang="en-US" dirty="0"/>
              <a:t> connection string</a:t>
            </a:r>
          </a:p>
        </p:txBody>
      </p:sp>
    </p:spTree>
    <p:extLst>
      <p:ext uri="{BB962C8B-B14F-4D97-AF65-F5344CB8AC3E}">
        <p14:creationId xmlns:p14="http://schemas.microsoft.com/office/powerpoint/2010/main" val="2298760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dirty="0"/>
              <a:t>Steps to Reproduce the Bug: Postgres</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36157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dirty="0"/>
              <a:t>Steps to Reproduce the Bug: Postgres</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noFill/>
        </p:spPr>
        <p:txBody>
          <a:bodyPr/>
          <a:lstStyle/>
          <a:p>
            <a:r>
              <a:rPr lang="en-US" dirty="0"/>
              <a:t>That ran without error</a:t>
            </a:r>
          </a:p>
        </p:txBody>
      </p:sp>
    </p:spTree>
    <p:extLst>
      <p:ext uri="{BB962C8B-B14F-4D97-AF65-F5344CB8AC3E}">
        <p14:creationId xmlns:p14="http://schemas.microsoft.com/office/powerpoint/2010/main" val="365856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p:txBody>
          <a:bodyPr/>
          <a:lstStyle/>
          <a:p>
            <a:r>
              <a:rPr lang="en-US" dirty="0"/>
              <a:t>Screenshot of settings with </a:t>
            </a:r>
            <a:r>
              <a:rPr lang="en-US" dirty="0" err="1"/>
              <a:t>sqlite</a:t>
            </a:r>
            <a:r>
              <a:rPr lang="en-US" dirty="0"/>
              <a:t> connection string</a:t>
            </a:r>
          </a:p>
        </p:txBody>
      </p:sp>
    </p:spTree>
    <p:extLst>
      <p:ext uri="{BB962C8B-B14F-4D97-AF65-F5344CB8AC3E}">
        <p14:creationId xmlns:p14="http://schemas.microsoft.com/office/powerpoint/2010/main" val="4175659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dirty="0"/>
              <a:t>Steps to Reproduce the Bug: SQLite</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67137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dirty="0"/>
              <a:t>Workaround</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normAutofit/>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a:t>
            </a:r>
            <a:r>
              <a:rPr lang="en-US" dirty="0">
                <a:latin typeface="Inconsolata NF" pitchFamily="49" charset="77"/>
              </a:rPr>
              <a:t>"select * from </a:t>
            </a:r>
            <a:r>
              <a:rPr lang="en-US" dirty="0" err="1">
                <a:latin typeface="Inconsolata NF" pitchFamily="49" charset="77"/>
              </a:rPr>
              <a:t>django_content_type</a:t>
            </a:r>
            <a:r>
              <a:rPr lang="en-US" dirty="0">
                <a:latin typeface="Inconsolata NF" pitchFamily="49" charset="77"/>
              </a:rPr>
              <a:t> where id = </a:t>
            </a:r>
            <a:r>
              <a:rPr lang="en-US" dirty="0">
                <a:highlight>
                  <a:srgbClr val="FFFF00"/>
                </a:highlight>
                <a:latin typeface="Inconsolata NF" pitchFamily="49" charset="77"/>
              </a:rPr>
              <a:t>:id", {'id': '1'}</a:t>
            </a:r>
            <a:r>
              <a:rPr lang="en-US" dirty="0"/>
              <a:t>)</a:t>
            </a:r>
          </a:p>
        </p:txBody>
      </p:sp>
    </p:spTree>
    <p:extLst>
      <p:ext uri="{BB962C8B-B14F-4D97-AF65-F5344CB8AC3E}">
        <p14:creationId xmlns:p14="http://schemas.microsoft.com/office/powerpoint/2010/main" val="409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sz="2000" dirty="0"/>
              <a:t>Write down what you learn</a:t>
            </a:r>
          </a:p>
          <a:p>
            <a:pPr marL="0" indent="0" algn="ctr">
              <a:buNone/>
            </a:pPr>
            <a:r>
              <a:rPr lang="en-US" b="1" dirty="0"/>
              <a:t>Read some docs</a:t>
            </a:r>
            <a:r>
              <a:rPr lang="en-US" dirty="0"/>
              <a:t> </a:t>
            </a:r>
            <a:r>
              <a:rPr lang="en-US" b="1" dirty="0">
                <a:solidFill>
                  <a:srgbClr val="569CD6"/>
                </a:solidFill>
              </a:rPr>
              <a:t>📖</a:t>
            </a:r>
          </a:p>
          <a:p>
            <a:pPr marL="0" indent="0" algn="ctr">
              <a:buNone/>
            </a:pPr>
            <a:r>
              <a:rPr lang="en-US" dirty="0">
                <a:solidFill>
                  <a:schemeClr val="tx1">
                    <a:alpha val="10000"/>
                  </a:schemeClr>
                </a:solidFill>
              </a:rPr>
              <a:t>Write some code</a:t>
            </a:r>
          </a:p>
          <a:p>
            <a:pPr marL="0" indent="0" algn="ctr">
              <a:buNone/>
            </a:pPr>
            <a:r>
              <a:rPr lang="en-US" dirty="0">
                <a:solidFill>
                  <a:schemeClr val="tx1">
                    <a:alpha val="10000"/>
                  </a:schemeClr>
                </a:solidFill>
              </a:rPr>
              <a:t>Test the Code</a:t>
            </a:r>
          </a:p>
        </p:txBody>
      </p:sp>
    </p:spTree>
    <p:extLst>
      <p:ext uri="{BB962C8B-B14F-4D97-AF65-F5344CB8AC3E}">
        <p14:creationId xmlns:p14="http://schemas.microsoft.com/office/powerpoint/2010/main" val="7354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637953" y="1825625"/>
            <a:ext cx="10983433" cy="4351338"/>
          </a:xfrm>
        </p:spPr>
        <p:txBody>
          <a:bodyPr/>
          <a:lstStyle/>
          <a:p>
            <a:r>
              <a:rPr lang="en-US" dirty="0"/>
              <a:t>Stack Trace Error Message</a:t>
            </a:r>
          </a:p>
          <a:p>
            <a:pPr marL="457200" lvl="1" indent="0">
              <a:buNone/>
            </a:pPr>
            <a:r>
              <a:rPr lang="en-US" sz="1400" dirty="0">
                <a:latin typeface="Inconsolata NF" pitchFamily="49" charset="77"/>
              </a:rPr>
              <a:t>File "/Users/Ryan/</a:t>
            </a:r>
            <a:r>
              <a:rPr lang="en-US" sz="1400" dirty="0" err="1">
                <a:latin typeface="Inconsolata NF" pitchFamily="49" charset="77"/>
              </a:rPr>
              <a:t>PycharmProjects</a:t>
            </a:r>
            <a:r>
              <a:rPr lang="en-US" sz="1400" dirty="0">
                <a:latin typeface="Inconsolata NF" pitchFamily="49" charset="77"/>
              </a:rPr>
              <a:t>/</a:t>
            </a:r>
            <a:r>
              <a:rPr lang="en-US" sz="1400" dirty="0" err="1">
                <a:latin typeface="Inconsolata NF" pitchFamily="49" charset="77"/>
              </a:rPr>
              <a:t>tatisjr</a:t>
            </a:r>
            <a:r>
              <a:rPr lang="en-US" sz="1400" dirty="0">
                <a:latin typeface="Inconsolata NF" pitchFamily="49" charset="77"/>
              </a:rPr>
              <a:t>/</a:t>
            </a:r>
            <a:r>
              <a:rPr lang="en-US" sz="1400" dirty="0" err="1">
                <a:latin typeface="Inconsolata NF" pitchFamily="49" charset="77"/>
              </a:rPr>
              <a:t>venv</a:t>
            </a:r>
            <a:r>
              <a:rPr lang="en-US" sz="1400" dirty="0">
                <a:latin typeface="Inconsolata NF" pitchFamily="49" charset="77"/>
              </a:rPr>
              <a:t>/lib/python3.9/site-packages/</a:t>
            </a:r>
            <a:r>
              <a:rPr lang="en-US" sz="5400" dirty="0" err="1">
                <a:latin typeface="Inconsolata NF" pitchFamily="49" charset="77"/>
              </a:rPr>
              <a:t>django</a:t>
            </a:r>
            <a:r>
              <a:rPr lang="en-US" sz="5400" dirty="0">
                <a:latin typeface="Inconsolata NF" pitchFamily="49" charset="77"/>
              </a:rPr>
              <a:t>/</a:t>
            </a:r>
            <a:r>
              <a:rPr lang="en-US" sz="5400" dirty="0" err="1">
                <a:latin typeface="Inconsolata NF" pitchFamily="49" charset="77"/>
              </a:rPr>
              <a:t>db</a:t>
            </a:r>
            <a:r>
              <a:rPr lang="en-US" sz="5400" dirty="0">
                <a:latin typeface="Inconsolata NF" pitchFamily="49" charset="77"/>
              </a:rPr>
              <a:t>/backends/sqlite3/</a:t>
            </a:r>
            <a:r>
              <a:rPr lang="en-US" sz="5400" dirty="0" err="1">
                <a:latin typeface="Inconsolata NF" pitchFamily="49" charset="77"/>
              </a:rPr>
              <a:t>base.py</a:t>
            </a:r>
            <a:r>
              <a:rPr lang="en-US" sz="5400" dirty="0">
                <a:latin typeface="Inconsolata NF" pitchFamily="49" charset="77"/>
              </a:rPr>
              <a:t>", line 357</a:t>
            </a:r>
            <a:r>
              <a:rPr lang="en-US" sz="1400" dirty="0">
                <a:latin typeface="Inconsolata NF" pitchFamily="49" charset="77"/>
              </a:rPr>
              <a:t>, in execute</a:t>
            </a:r>
          </a:p>
          <a:p>
            <a:pPr marL="457200" lvl="1" indent="0">
              <a:buNone/>
            </a:pPr>
            <a:r>
              <a:rPr lang="en-US" sz="1400" dirty="0">
                <a:latin typeface="Inconsolata NF" pitchFamily="49" charset="77"/>
              </a:rPr>
              <a:t>        return </a:t>
            </a:r>
            <a:r>
              <a:rPr lang="en-US" sz="1400" dirty="0" err="1">
                <a:latin typeface="Inconsolata NF" pitchFamily="49" charset="77"/>
              </a:rPr>
              <a:t>Database.Cursor.execute</a:t>
            </a:r>
            <a:r>
              <a:rPr lang="en-US" sz="1400" dirty="0">
                <a:latin typeface="Inconsolata NF" pitchFamily="49" charset="77"/>
              </a:rPr>
              <a:t>(self, query, params)</a:t>
            </a:r>
          </a:p>
        </p:txBody>
      </p:sp>
    </p:spTree>
    <p:extLst>
      <p:ext uri="{BB962C8B-B14F-4D97-AF65-F5344CB8AC3E}">
        <p14:creationId xmlns:p14="http://schemas.microsoft.com/office/powerpoint/2010/main" val="2298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This leads to the class </a:t>
            </a:r>
            <a:r>
              <a:rPr lang="en-US" dirty="0" err="1">
                <a:latin typeface="Inconsolata NF" pitchFamily="49" charset="77"/>
              </a:rPr>
              <a:t>SQLiteCursorWrapper</a:t>
            </a:r>
            <a:r>
              <a:rPr lang="en-US" dirty="0">
                <a:latin typeface="Inconsolata NF" pitchFamily="49" charset="77"/>
              </a:rPr>
              <a:t> </a:t>
            </a:r>
            <a:r>
              <a:rPr lang="en-US" dirty="0"/>
              <a:t>which has three methods:</a:t>
            </a:r>
          </a:p>
          <a:p>
            <a:pPr lvl="1"/>
            <a:r>
              <a:rPr lang="en-US" dirty="0"/>
              <a:t>execute</a:t>
            </a:r>
          </a:p>
          <a:p>
            <a:pPr lvl="1"/>
            <a:r>
              <a:rPr lang="en-US" dirty="0" err="1"/>
              <a:t>executemany</a:t>
            </a:r>
            <a:endParaRPr lang="en-US" dirty="0"/>
          </a:p>
          <a:p>
            <a:pPr lvl="1"/>
            <a:r>
              <a:rPr lang="en-US" dirty="0" err="1"/>
              <a:t>convert_query</a:t>
            </a:r>
            <a:endParaRPr lang="en-US" dirty="0"/>
          </a:p>
          <a:p>
            <a:endParaRPr lang="en-US" dirty="0"/>
          </a:p>
        </p:txBody>
      </p:sp>
    </p:spTree>
    <p:extLst>
      <p:ext uri="{BB962C8B-B14F-4D97-AF65-F5344CB8AC3E}">
        <p14:creationId xmlns:p14="http://schemas.microsoft.com/office/powerpoint/2010/main" val="32734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C5E-6059-A179-DD1B-365791E5E0A1}"/>
              </a:ext>
            </a:extLst>
          </p:cNvPr>
          <p:cNvSpPr>
            <a:spLocks noGrp="1"/>
          </p:cNvSpPr>
          <p:nvPr>
            <p:ph type="title"/>
          </p:nvPr>
        </p:nvSpPr>
        <p:spPr/>
        <p:txBody>
          <a:bodyPr/>
          <a:lstStyle/>
          <a:p>
            <a:pPr algn="ctr"/>
            <a:r>
              <a:rPr lang="en-US" dirty="0"/>
              <a:t>Results of Research</a:t>
            </a:r>
            <a:endParaRPr lang="en-US" dirty="0">
              <a:latin typeface="Inconsolata NF" pitchFamily="49" charset="77"/>
            </a:endParaRPr>
          </a:p>
        </p:txBody>
      </p:sp>
      <p:sp>
        <p:nvSpPr>
          <p:cNvPr id="3" name="Content Placeholder 2">
            <a:extLst>
              <a:ext uri="{FF2B5EF4-FFF2-40B4-BE49-F238E27FC236}">
                <a16:creationId xmlns:a16="http://schemas.microsoft.com/office/drawing/2014/main" id="{1CFA4BAA-46D0-CAFE-2F1A-212365EEE9A0}"/>
              </a:ext>
            </a:extLst>
          </p:cNvPr>
          <p:cNvSpPr>
            <a:spLocks noGrp="1"/>
          </p:cNvSpPr>
          <p:nvPr>
            <p:ph idx="1"/>
          </p:nvPr>
        </p:nvSpPr>
        <p:spPr/>
        <p:txBody>
          <a:bodyPr>
            <a:normAutofit lnSpcReduction="10000"/>
          </a:bodyPr>
          <a:lstStyle/>
          <a:p>
            <a:pPr marL="0" indent="0">
              <a:buNone/>
            </a:pPr>
            <a:r>
              <a:rPr lang="en-US" dirty="0">
                <a:latin typeface="Inconsolata NF" pitchFamily="49" charset="77"/>
              </a:rPr>
              <a:t>def execute(…):</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a:p>
            <a:pPr marL="0" indent="0">
              <a:buNone/>
            </a:pPr>
            <a:r>
              <a:rPr lang="en-US" dirty="0">
                <a:latin typeface="Inconsolata NF" pitchFamily="49" charset="77"/>
              </a:rPr>
              <a:t>def </a:t>
            </a:r>
            <a:r>
              <a:rPr lang="en-US" dirty="0" err="1">
                <a:latin typeface="Inconsolata NF" pitchFamily="49" charset="77"/>
              </a:rPr>
              <a:t>executemany</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p:txBody>
      </p:sp>
    </p:spTree>
    <p:extLst>
      <p:ext uri="{BB962C8B-B14F-4D97-AF65-F5344CB8AC3E}">
        <p14:creationId xmlns:p14="http://schemas.microsoft.com/office/powerpoint/2010/main" val="2466746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BUT both </a:t>
            </a:r>
            <a:r>
              <a:rPr lang="en-US" b="1" dirty="0">
                <a:latin typeface="Inconsolata NF" pitchFamily="49" charset="77"/>
              </a:rPr>
              <a:t>execute</a:t>
            </a:r>
            <a:r>
              <a:rPr lang="en-US" dirty="0"/>
              <a:t> and </a:t>
            </a:r>
            <a:r>
              <a:rPr lang="en-US" b="1" dirty="0" err="1">
                <a:latin typeface="Inconsolata NF" pitchFamily="49" charset="77"/>
              </a:rPr>
              <a:t>executemany</a:t>
            </a:r>
            <a:r>
              <a:rPr lang="en-US" dirty="0"/>
              <a:t> call </a:t>
            </a:r>
            <a:r>
              <a:rPr lang="en-US" b="1" dirty="0" err="1">
                <a:latin typeface="Inconsolata NF" pitchFamily="49" charset="77"/>
              </a:rPr>
              <a:t>convert_query</a:t>
            </a:r>
            <a:endParaRPr lang="en-US" dirty="0"/>
          </a:p>
        </p:txBody>
      </p:sp>
    </p:spTree>
    <p:extLst>
      <p:ext uri="{BB962C8B-B14F-4D97-AF65-F5344CB8AC3E}">
        <p14:creationId xmlns:p14="http://schemas.microsoft.com/office/powerpoint/2010/main" val="274612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423081" y="1825625"/>
            <a:ext cx="11614243" cy="4351338"/>
          </a:xfrm>
        </p:spPr>
        <p:txBody>
          <a:bodyPr/>
          <a:lstStyle/>
          <a:p>
            <a:pPr marL="0" indent="0">
              <a:buNone/>
            </a:pPr>
            <a:r>
              <a:rPr lang="en-US" dirty="0">
                <a:latin typeface="Inconsolata NF" pitchFamily="49" charset="77"/>
              </a:rPr>
              <a:t>def </a:t>
            </a:r>
            <a:r>
              <a:rPr lang="en-US" dirty="0" err="1">
                <a:latin typeface="Inconsolata NF" pitchFamily="49" charset="77"/>
              </a:rPr>
              <a:t>convert_query</a:t>
            </a:r>
            <a:r>
              <a:rPr lang="en-US" dirty="0">
                <a:latin typeface="Inconsolata NF" pitchFamily="49" charset="77"/>
              </a:rPr>
              <a:t>(self, query):</a:t>
            </a:r>
          </a:p>
          <a:p>
            <a:pPr marL="0" indent="0">
              <a:buNone/>
            </a:pPr>
            <a:r>
              <a:rPr lang="en-US" dirty="0">
                <a:latin typeface="Inconsolata NF" pitchFamily="49" charset="77"/>
              </a:rPr>
              <a:t>    return </a:t>
            </a:r>
            <a:r>
              <a:rPr lang="en-US" dirty="0" err="1">
                <a:latin typeface="Inconsolata NF" pitchFamily="49" charset="77"/>
              </a:rPr>
              <a:t>FORMAT_QMARK_REGEX.sub</a:t>
            </a:r>
            <a:r>
              <a:rPr lang="en-US" dirty="0">
                <a:latin typeface="Inconsolata NF" pitchFamily="49" charset="77"/>
              </a:rPr>
              <a:t>("?", query).replace("%%", "%")</a:t>
            </a:r>
          </a:p>
        </p:txBody>
      </p:sp>
    </p:spTree>
    <p:extLst>
      <p:ext uri="{BB962C8B-B14F-4D97-AF65-F5344CB8AC3E}">
        <p14:creationId xmlns:p14="http://schemas.microsoft.com/office/powerpoint/2010/main" val="957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BUT </a:t>
            </a:r>
          </a:p>
          <a:p>
            <a:r>
              <a:rPr lang="en-US" b="1" dirty="0">
                <a:latin typeface="Inconsolata NF" pitchFamily="49" charset="77"/>
              </a:rPr>
              <a:t>FORMAT_QMARK_REGEX = _</a:t>
            </a:r>
            <a:r>
              <a:rPr lang="en-US" b="1" dirty="0" err="1">
                <a:latin typeface="Inconsolata NF" pitchFamily="49" charset="77"/>
              </a:rPr>
              <a:t>lazy_re_compile</a:t>
            </a:r>
            <a:r>
              <a:rPr lang="en-US" b="1" dirty="0">
                <a:latin typeface="Inconsolata NF" pitchFamily="49" charset="77"/>
              </a:rPr>
              <a:t>(r"(?&lt;!%)%s")</a:t>
            </a:r>
          </a:p>
        </p:txBody>
      </p:sp>
    </p:spTree>
    <p:extLst>
      <p:ext uri="{BB962C8B-B14F-4D97-AF65-F5344CB8AC3E}">
        <p14:creationId xmlns:p14="http://schemas.microsoft.com/office/powerpoint/2010/main" val="9122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6971075" y="1825625"/>
            <a:ext cx="877163" cy="923330"/>
          </a:xfrm>
          <a:prstGeom prst="rect">
            <a:avLst/>
          </a:prstGeom>
          <a:noFill/>
        </p:spPr>
        <p:txBody>
          <a:bodyPr wrap="none" rtlCol="0">
            <a:spAutoFit/>
          </a:bodyPr>
          <a:lstStyle/>
          <a:p>
            <a:r>
              <a:rPr lang="en-US" sz="54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pPr algn="ctr"/>
            <a:r>
              <a:rPr lang="en-US" b="1" dirty="0">
                <a:solidFill>
                  <a:srgbClr val="569CD6"/>
                </a:solidFill>
                <a:latin typeface="Inconsolata NF Regular" pitchFamily="49" charset="77"/>
              </a:rPr>
              <a:t>Trying to get to </a:t>
            </a:r>
            <a:r>
              <a:rPr lang="en-US" b="1" dirty="0" err="1">
                <a:solidFill>
                  <a:srgbClr val="569CD6"/>
                </a:solidFill>
                <a:latin typeface="Inconsolata NF Regular" pitchFamily="49" charset="77"/>
              </a:rPr>
              <a:t>DjangoCon</a:t>
            </a:r>
            <a:r>
              <a:rPr lang="en-US" b="1" dirty="0">
                <a:solidFill>
                  <a:srgbClr val="569CD6"/>
                </a:solidFill>
                <a:latin typeface="Inconsolata NF Regular" pitchFamily="49" charset="77"/>
              </a:rPr>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normAutofit/>
          </a:bodyPr>
          <a:lstStyle/>
          <a:p>
            <a:pPr algn="ctr"/>
            <a:r>
              <a:rPr lang="en-US" sz="5400" dirty="0"/>
              <a:t>2018</a:t>
            </a:r>
          </a:p>
          <a:p>
            <a:pPr algn="ctr"/>
            <a:r>
              <a:rPr lang="en-US" sz="5400" dirty="0"/>
              <a:t>2019 </a:t>
            </a:r>
          </a:p>
          <a:p>
            <a:pPr algn="ctr"/>
            <a:r>
              <a:rPr lang="en-US" sz="5400" dirty="0"/>
              <a:t>2020</a:t>
            </a:r>
          </a:p>
          <a:p>
            <a:pPr algn="ctr"/>
            <a:r>
              <a:rPr lang="en-US" sz="5400" dirty="0"/>
              <a:t>2021</a:t>
            </a:r>
          </a:p>
          <a:p>
            <a:pPr algn="ctr"/>
            <a:r>
              <a:rPr lang="en-US" sz="5400" dirty="0"/>
              <a:t>2022</a:t>
            </a:r>
          </a:p>
        </p:txBody>
      </p:sp>
      <p:sp>
        <p:nvSpPr>
          <p:cNvPr id="7" name="TextBox 6">
            <a:extLst>
              <a:ext uri="{FF2B5EF4-FFF2-40B4-BE49-F238E27FC236}">
                <a16:creationId xmlns:a16="http://schemas.microsoft.com/office/drawing/2014/main" id="{364B19BA-97E1-39F2-96E4-E629445ED12F}"/>
              </a:ext>
            </a:extLst>
          </p:cNvPr>
          <p:cNvSpPr txBox="1"/>
          <p:nvPr/>
        </p:nvSpPr>
        <p:spPr>
          <a:xfrm>
            <a:off x="7083496" y="2688260"/>
            <a:ext cx="877163" cy="923330"/>
          </a:xfrm>
          <a:prstGeom prst="rect">
            <a:avLst/>
          </a:prstGeom>
          <a:noFill/>
        </p:spPr>
        <p:txBody>
          <a:bodyPr wrap="none" rtlCol="0">
            <a:spAutoFit/>
          </a:bodyPr>
          <a:lstStyle/>
          <a:p>
            <a:r>
              <a:rPr lang="en-US" sz="54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7083495" y="3605792"/>
            <a:ext cx="877163" cy="923330"/>
          </a:xfrm>
          <a:prstGeom prst="rect">
            <a:avLst/>
          </a:prstGeom>
          <a:noFill/>
        </p:spPr>
        <p:txBody>
          <a:bodyPr wrap="none" rtlCol="0">
            <a:spAutoFit/>
          </a:bodyPr>
          <a:lstStyle/>
          <a:p>
            <a:r>
              <a:rPr lang="en-US" sz="54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7025786" y="4330303"/>
            <a:ext cx="992579" cy="923330"/>
          </a:xfrm>
          <a:prstGeom prst="rect">
            <a:avLst/>
          </a:prstGeom>
          <a:noFill/>
        </p:spPr>
        <p:txBody>
          <a:bodyPr wrap="none" rtlCol="0">
            <a:spAutoFit/>
          </a:bodyPr>
          <a:lstStyle/>
          <a:p>
            <a:r>
              <a:rPr lang="en-US" sz="5400" dirty="0"/>
              <a:t>🧑🏻‍💻</a:t>
            </a:r>
            <a:r>
              <a:rPr lang="en-US" sz="4000" dirty="0"/>
              <a:t> </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7103985" y="5338334"/>
            <a:ext cx="877163" cy="923330"/>
          </a:xfrm>
          <a:prstGeom prst="rect">
            <a:avLst/>
          </a:prstGeom>
          <a:noFill/>
        </p:spPr>
        <p:txBody>
          <a:bodyPr wrap="none" rtlCol="0">
            <a:spAutoFit/>
          </a:bodyPr>
          <a:lstStyle/>
          <a:p>
            <a:r>
              <a:rPr lang="en-US" sz="54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8185604" y="5257652"/>
            <a:ext cx="877163" cy="923330"/>
          </a:xfrm>
          <a:prstGeom prst="rect">
            <a:avLst/>
          </a:prstGeom>
          <a:noFill/>
        </p:spPr>
        <p:txBody>
          <a:bodyPr wrap="none" rtlCol="0">
            <a:spAutoFit/>
          </a:bodyPr>
          <a:lstStyle/>
          <a:p>
            <a:r>
              <a:rPr lang="en-US" sz="5400" dirty="0"/>
              <a:t>🎉</a:t>
            </a:r>
          </a:p>
        </p:txBody>
      </p:sp>
      <p:sp>
        <p:nvSpPr>
          <p:cNvPr id="9" name="Straight Connector 8">
            <a:extLst>
              <a:ext uri="{FF2B5EF4-FFF2-40B4-BE49-F238E27FC236}">
                <a16:creationId xmlns:a16="http://schemas.microsoft.com/office/drawing/2014/main" id="{68FC590C-CB87-421D-B51C-BED875A88ABC}"/>
              </a:ext>
            </a:extLst>
          </p:cNvPr>
          <p:cNvSpPr/>
          <p:nvPr/>
        </p:nvSpPr>
        <p:spPr>
          <a:xfrm>
            <a:off x="5661574" y="2164562"/>
            <a:ext cx="2299085" cy="413"/>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a:off x="5610566" y="3040585"/>
            <a:ext cx="2244361" cy="7522"/>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5610565" y="3996559"/>
              <a:ext cx="2244361" cy="360"/>
            </p14:xfrm>
          </p:contentPart>
        </mc:Choice>
        <mc:Fallback>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5601563" y="3987559"/>
                <a:ext cx="2262005" cy="18000"/>
              </a:xfrm>
              <a:prstGeom prst="rect">
                <a:avLst/>
              </a:prstGeom>
            </p:spPr>
          </p:pic>
        </mc:Fallback>
      </mc:AlternateContent>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7" grpId="0"/>
      <p:bldP spid="10" grpId="0"/>
      <p:bldP spid="11" grpId="0"/>
      <p:bldP spid="12" grpId="0"/>
      <p:bldP spid="13" grpId="0"/>
      <p:bldP spid="9"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AND looking at the source code of </a:t>
            </a:r>
            <a:r>
              <a:rPr lang="en-US" b="1" dirty="0">
                <a:latin typeface="Inconsolata NF" pitchFamily="49" charset="77"/>
              </a:rPr>
              <a:t>_</a:t>
            </a:r>
            <a:r>
              <a:rPr lang="en-US" b="1" dirty="0" err="1">
                <a:latin typeface="Inconsolata NF" pitchFamily="49" charset="77"/>
              </a:rPr>
              <a:t>lazy_re_compile</a:t>
            </a:r>
            <a:r>
              <a:rPr lang="en-US" b="1" dirty="0">
                <a:latin typeface="Inconsolata NF" pitchFamily="49" charset="77"/>
              </a:rPr>
              <a:t>()</a:t>
            </a:r>
          </a:p>
          <a:p>
            <a:r>
              <a:rPr lang="en-US" dirty="0"/>
              <a:t>It has two parameters</a:t>
            </a:r>
          </a:p>
          <a:p>
            <a:pPr lvl="1"/>
            <a:r>
              <a:rPr lang="en-US" dirty="0"/>
              <a:t>regex: the regular expression to evaluate</a:t>
            </a:r>
          </a:p>
          <a:p>
            <a:pPr lvl="1"/>
            <a:r>
              <a:rPr lang="en-US" dirty="0"/>
              <a:t>flags: Flags that modify the behavior of the regex compilation</a:t>
            </a:r>
          </a:p>
          <a:p>
            <a:pPr lvl="2"/>
            <a:r>
              <a:rPr lang="en-US" dirty="0" err="1"/>
              <a:t>re.I</a:t>
            </a:r>
            <a:r>
              <a:rPr lang="en-US" dirty="0"/>
              <a:t>: ignore case</a:t>
            </a:r>
          </a:p>
          <a:p>
            <a:pPr lvl="2"/>
            <a:r>
              <a:rPr lang="en-US" dirty="0" err="1"/>
              <a:t>re.S</a:t>
            </a:r>
            <a:r>
              <a:rPr lang="en-US" dirty="0"/>
              <a:t>: makes the dot character match any character</a:t>
            </a:r>
          </a:p>
        </p:txBody>
      </p:sp>
    </p:spTree>
    <p:extLst>
      <p:ext uri="{BB962C8B-B14F-4D97-AF65-F5344CB8AC3E}">
        <p14:creationId xmlns:p14="http://schemas.microsoft.com/office/powerpoint/2010/main" val="38951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dirty="0"/>
              <a:t>Results of Research: What do we know?</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There’s an issue with the </a:t>
            </a:r>
            <a:r>
              <a:rPr lang="en-US" dirty="0">
                <a:latin typeface="Inconsolata NF" pitchFamily="49" charset="77"/>
              </a:rPr>
              <a:t>execute()</a:t>
            </a:r>
            <a:r>
              <a:rPr lang="en-US" dirty="0"/>
              <a:t> method</a:t>
            </a:r>
          </a:p>
          <a:p>
            <a:r>
              <a:rPr lang="en-US" dirty="0"/>
              <a:t>Which is driven by the </a:t>
            </a:r>
            <a:r>
              <a:rPr lang="en-US" dirty="0" err="1">
                <a:latin typeface="Inconsolata NF" pitchFamily="49" charset="77"/>
              </a:rPr>
              <a:t>convert_query</a:t>
            </a:r>
            <a:r>
              <a:rPr lang="en-US" dirty="0">
                <a:latin typeface="Inconsolata NF" pitchFamily="49" charset="77"/>
              </a:rPr>
              <a:t>()</a:t>
            </a:r>
            <a:r>
              <a:rPr lang="en-US" dirty="0"/>
              <a:t> method</a:t>
            </a:r>
          </a:p>
          <a:p>
            <a:r>
              <a:rPr lang="en-US" dirty="0"/>
              <a:t>Which will also impact the </a:t>
            </a:r>
            <a:r>
              <a:rPr lang="en-US" dirty="0" err="1">
                <a:latin typeface="Inconsolata NF" pitchFamily="49" charset="77"/>
              </a:rPr>
              <a:t>executemany</a:t>
            </a:r>
            <a:r>
              <a:rPr lang="en-US" dirty="0">
                <a:latin typeface="Inconsolata NF" pitchFamily="49" charset="77"/>
              </a:rPr>
              <a:t>()</a:t>
            </a:r>
            <a:r>
              <a:rPr lang="en-US" dirty="0"/>
              <a:t> method</a:t>
            </a:r>
          </a:p>
        </p:txBody>
      </p:sp>
    </p:spTree>
    <p:extLst>
      <p:ext uri="{BB962C8B-B14F-4D97-AF65-F5344CB8AC3E}">
        <p14:creationId xmlns:p14="http://schemas.microsoft.com/office/powerpoint/2010/main" val="12513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p>
          <a:p>
            <a:pPr marL="0" indent="0" algn="ctr">
              <a:buNone/>
            </a:pPr>
            <a:r>
              <a:rPr lang="en-US" sz="2000" dirty="0"/>
              <a:t>Write down what you learn</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solidFill>
                  <a:schemeClr val="tx1">
                    <a:alpha val="10000"/>
                  </a:schemeClr>
                </a:solidFill>
              </a:rPr>
              <a:t>Test the Code</a:t>
            </a:r>
          </a:p>
        </p:txBody>
      </p:sp>
    </p:spTree>
    <p:extLst>
      <p:ext uri="{BB962C8B-B14F-4D97-AF65-F5344CB8AC3E}">
        <p14:creationId xmlns:p14="http://schemas.microsoft.com/office/powerpoint/2010/main" val="34397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635000" y="1825625"/>
            <a:ext cx="11226800" cy="4351338"/>
          </a:xfrm>
        </p:spPr>
        <p:txBody>
          <a:bodyPr/>
          <a:lstStyle/>
          <a:p>
            <a:r>
              <a:rPr lang="en-US" dirty="0"/>
              <a:t>This query fails</a:t>
            </a:r>
          </a:p>
          <a:p>
            <a:pPr lvl="1"/>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pPr marL="0" indent="0">
              <a:buNone/>
            </a:pPr>
            <a:endParaRPr lang="en-US" dirty="0"/>
          </a:p>
          <a:p>
            <a:r>
              <a:rPr lang="en-US" dirty="0"/>
              <a:t>While this query succeeds </a:t>
            </a:r>
          </a:p>
          <a:p>
            <a:pPr lvl="1"/>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1119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Use a Regular expression!</a:t>
            </a:r>
          </a:p>
        </p:txBody>
      </p:sp>
    </p:spTree>
    <p:extLst>
      <p:ext uri="{BB962C8B-B14F-4D97-AF65-F5344CB8AC3E}">
        <p14:creationId xmlns:p14="http://schemas.microsoft.com/office/powerpoint/2010/main" val="3136767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838200" y="1438835"/>
            <a:ext cx="10515600" cy="4738128"/>
          </a:xfrm>
        </p:spPr>
        <p:txBody>
          <a:bodyPr>
            <a:normAutofit/>
          </a:bodyPr>
          <a:lstStyle/>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a:t>
            </a:r>
            <a:r>
              <a:rPr lang="en-US" b="1" dirty="0">
                <a:highlight>
                  <a:srgbClr val="FFFF00"/>
                </a:highlight>
                <a:latin typeface="Inconsolata NF" pitchFamily="49" charset="77"/>
              </a:rPr>
              <a:t>)s</a:t>
            </a:r>
            <a:r>
              <a:rPr lang="en-US" b="1" dirty="0">
                <a:latin typeface="Inconsolata NF" pitchFamily="49" charset="77"/>
              </a:rPr>
              <a:t>",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a:t>
            </a:r>
            <a:r>
              <a:rPr lang="en-US" b="1" dirty="0">
                <a:highlight>
                  <a:srgbClr val="FFFF00"/>
                </a:highlight>
                <a:latin typeface="Inconsolata NF" pitchFamily="49" charset="77"/>
              </a:rPr>
              <a:t>%(</a:t>
            </a:r>
            <a:r>
              <a:rPr lang="en-US" b="1" dirty="0">
                <a:latin typeface="Inconsolata NF" pitchFamily="49" charset="77"/>
              </a:rPr>
              <a:t>id",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a:p>
            <a:endParaRPr lang="en-US" dirty="0">
              <a:latin typeface="Inconsolata NF" pitchFamily="49" charset="77"/>
            </a:endParaRPr>
          </a:p>
          <a:p>
            <a:pPr lvl="1"/>
            <a:endParaRPr lang="en-US" dirty="0"/>
          </a:p>
        </p:txBody>
      </p:sp>
    </p:spTree>
    <p:extLst>
      <p:ext uri="{BB962C8B-B14F-4D97-AF65-F5344CB8AC3E}">
        <p14:creationId xmlns:p14="http://schemas.microsoft.com/office/powerpoint/2010/main" val="208556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838200" y="1438835"/>
            <a:ext cx="10515600" cy="4738128"/>
          </a:xfrm>
        </p:spPr>
        <p:txBody>
          <a:bodyPr>
            <a:normAutofit/>
          </a:bodyPr>
          <a:lstStyle/>
          <a:p>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endParaRPr lang="en-US" b="1" dirty="0">
              <a:latin typeface="Inconsolata NF" pitchFamily="49" charset="77"/>
            </a:endParaRPr>
          </a:p>
          <a:p>
            <a:pPr lvl="1"/>
            <a:endParaRPr lang="en-US" b="1" dirty="0">
              <a:latin typeface="Inconsolata NF" pitchFamily="49" charset="77"/>
            </a:endParaRPr>
          </a:p>
          <a:p>
            <a:endParaRPr lang="en-US" dirty="0">
              <a:latin typeface="Inconsolata NF" pitchFamily="49" charset="77"/>
            </a:endParaRPr>
          </a:p>
          <a:p>
            <a:pPr lvl="1"/>
            <a:endParaRPr lang="en-US" dirty="0"/>
          </a:p>
        </p:txBody>
      </p:sp>
    </p:spTree>
    <p:extLst>
      <p:ext uri="{BB962C8B-B14F-4D97-AF65-F5344CB8AC3E}">
        <p14:creationId xmlns:p14="http://schemas.microsoft.com/office/powerpoint/2010/main" val="1783186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I posted my initial idea to the ticket in Trac</a:t>
            </a:r>
          </a:p>
          <a:p>
            <a:r>
              <a:rPr lang="en-US" dirty="0"/>
              <a:t>And went to more fully test the implementation</a:t>
            </a:r>
          </a:p>
        </p:txBody>
      </p:sp>
    </p:spTree>
    <p:extLst>
      <p:ext uri="{BB962C8B-B14F-4D97-AF65-F5344CB8AC3E}">
        <p14:creationId xmlns:p14="http://schemas.microsoft.com/office/powerpoint/2010/main" val="7213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endParaRPr lang="en-US" dirty="0"/>
          </a:p>
          <a:p>
            <a:pPr marL="0" indent="0" algn="ctr">
              <a:buNone/>
            </a:pPr>
            <a:r>
              <a:rPr lang="en-US" dirty="0"/>
              <a:t>✅ Write some code </a:t>
            </a:r>
            <a:r>
              <a:rPr lang="en-US" b="1" dirty="0">
                <a:solidFill>
                  <a:srgbClr val="569CD6"/>
                </a:solidFill>
                <a:latin typeface="Inconsolata NF Regular" pitchFamily="49" charset="77"/>
              </a:rPr>
              <a:t>✍🏻</a:t>
            </a:r>
          </a:p>
          <a:p>
            <a:pPr marL="0" indent="0" algn="ctr">
              <a:buNone/>
            </a:pPr>
            <a:r>
              <a:rPr lang="en-US" sz="2000" dirty="0"/>
              <a:t>Write down what you learn</a:t>
            </a:r>
          </a:p>
          <a:p>
            <a:pPr marL="0" indent="0" algn="ctr">
              <a:buNone/>
            </a:pPr>
            <a:r>
              <a:rPr lang="en-US" dirty="0"/>
              <a:t>Test the Code 🧪</a:t>
            </a:r>
          </a:p>
        </p:txBody>
      </p:sp>
    </p:spTree>
    <p:extLst>
      <p:ext uri="{BB962C8B-B14F-4D97-AF65-F5344CB8AC3E}">
        <p14:creationId xmlns:p14="http://schemas.microsoft.com/office/powerpoint/2010/main" val="33233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posing for a photo&#10;&#10;Description automatically generated">
            <a:extLst>
              <a:ext uri="{FF2B5EF4-FFF2-40B4-BE49-F238E27FC236}">
                <a16:creationId xmlns:a16="http://schemas.microsoft.com/office/drawing/2014/main" id="{ABE9350F-8371-7720-5463-A5DE79ECB883}"/>
              </a:ext>
            </a:extLst>
          </p:cNvPr>
          <p:cNvPicPr>
            <a:picLocks noChangeAspect="1"/>
          </p:cNvPicPr>
          <p:nvPr/>
        </p:nvPicPr>
        <p:blipFill>
          <a:blip r:embed="rId4"/>
          <a:stretch>
            <a:fillRect/>
          </a:stretch>
        </p:blipFill>
        <p:spPr>
          <a:xfrm>
            <a:off x="0" y="354842"/>
            <a:ext cx="12192000" cy="8124748"/>
          </a:xfrm>
          <a:prstGeom prst="rect">
            <a:avLst/>
          </a:prstGeom>
        </p:spPr>
      </p:pic>
    </p:spTree>
    <p:extLst>
      <p:ext uri="{BB962C8B-B14F-4D97-AF65-F5344CB8AC3E}">
        <p14:creationId xmlns:p14="http://schemas.microsoft.com/office/powerpoint/2010/main" val="1165594794"/>
      </p:ext>
    </p:extLst>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a:t>
            </a: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077218"/>
          </a:xfrm>
          <a:prstGeom prst="rect">
            <a:avLst/>
          </a:prstGeom>
          <a:noFill/>
        </p:spPr>
        <p:txBody>
          <a:bodyPr wrap="square" rtlCol="0">
            <a:spAutoFit/>
          </a:bodyPr>
          <a:lstStyle/>
          <a:p>
            <a:pPr marL="285750" indent="-285750">
              <a:buFont typeface="Arial" panose="020B0604020202020204" pitchFamily="34" charset="0"/>
              <a:buChar char="•"/>
            </a:pPr>
            <a:r>
              <a:rPr lang="en-US" sz="3200" dirty="0"/>
              <a:t>Make sure current tests pass</a:t>
            </a:r>
          </a:p>
          <a:p>
            <a:pPr marL="285750" indent="-285750">
              <a:buFont typeface="Arial" panose="020B0604020202020204" pitchFamily="34" charset="0"/>
              <a:buChar char="•"/>
            </a:pPr>
            <a:r>
              <a:rPr lang="en-US" sz="3200" dirty="0"/>
              <a:t>Write new tests (if needed)</a:t>
            </a:r>
          </a:p>
        </p:txBody>
      </p:sp>
    </p:spTree>
    <p:extLst>
      <p:ext uri="{BB962C8B-B14F-4D97-AF65-F5344CB8AC3E}">
        <p14:creationId xmlns:p14="http://schemas.microsoft.com/office/powerpoint/2010/main" val="19083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 </a:t>
            </a:r>
            <a:r>
              <a:rPr lang="en-US" sz="4400"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buFont typeface="Arial" panose="020B0604020202020204" pitchFamily="34" charset="0"/>
              <a:buChar char="•"/>
            </a:pPr>
            <a:r>
              <a:rPr lang="en-US" sz="3200" dirty="0" err="1">
                <a:solidFill>
                  <a:srgbClr val="1F2328"/>
                </a:solidFill>
                <a:latin typeface="-apple-system"/>
              </a:rPr>
              <a:t>RawQueryTests</a:t>
            </a:r>
            <a:endParaRPr lang="en-US" sz="3200" dirty="0">
              <a:solidFill>
                <a:srgbClr val="1F2328"/>
              </a:solidFill>
              <a:latin typeface="-apple-system"/>
            </a:endParaRPr>
          </a:p>
          <a:p>
            <a:pPr marL="742950" lvl="1" indent="-285750">
              <a:buFont typeface="Arial" panose="020B0604020202020204" pitchFamily="34" charset="0"/>
              <a:buChar char="•"/>
            </a:pPr>
            <a:r>
              <a:rPr lang="en-US" sz="3200" dirty="0" err="1">
                <a:solidFill>
                  <a:srgbClr val="1F2328"/>
                </a:solidFill>
                <a:latin typeface="-apple-system"/>
              </a:rPr>
              <a:t>test_pyformat_params</a:t>
            </a:r>
            <a:endParaRPr lang="en-US" sz="3200" dirty="0">
              <a:solidFill>
                <a:srgbClr val="1F2328"/>
              </a:solidFill>
              <a:latin typeface="-apple-system"/>
            </a:endParaRPr>
          </a:p>
          <a:p>
            <a:pPr marL="742950" lvl="1" indent="-285750">
              <a:buFont typeface="Arial" panose="020B0604020202020204" pitchFamily="34" charset="0"/>
              <a:buChar char="•"/>
            </a:pPr>
            <a:r>
              <a:rPr lang="en-US" sz="3200" dirty="0" err="1">
                <a:solidFill>
                  <a:srgbClr val="1F2328"/>
                </a:solidFill>
                <a:latin typeface="-apple-system"/>
              </a:rPr>
              <a:t>test_query_representation</a:t>
            </a:r>
            <a:endParaRPr lang="en-US" sz="3200" dirty="0">
              <a:solidFill>
                <a:srgbClr val="1F2328"/>
              </a:solidFill>
              <a:latin typeface="-apple-system"/>
            </a:endParaRPr>
          </a:p>
          <a:p>
            <a:pPr marL="285750" indent="-285750">
              <a:buFont typeface="Arial" panose="020B0604020202020204" pitchFamily="34" charset="0"/>
              <a:buChar char="•"/>
            </a:pP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11327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 </a:t>
            </a:r>
            <a:r>
              <a:rPr lang="en-US" sz="4400"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1" y="2485236"/>
            <a:ext cx="10515599" cy="1569660"/>
          </a:xfrm>
          <a:prstGeom prst="rect">
            <a:avLst/>
          </a:prstGeom>
          <a:noFill/>
        </p:spPr>
        <p:txBody>
          <a:bodyPr wrap="square" rtlCol="0">
            <a:spAutoFit/>
          </a:bodyPr>
          <a:lstStyle/>
          <a:p>
            <a:r>
              <a:rPr lang="en-US" sz="3200" dirty="0"/>
              <a:t>@</a:t>
            </a:r>
            <a:r>
              <a:rPr lang="en-US" sz="3200" dirty="0" err="1"/>
              <a:t>skipUnlessDBFeature</a:t>
            </a:r>
            <a:r>
              <a:rPr lang="en-US" sz="3200" dirty="0"/>
              <a:t>("</a:t>
            </a:r>
            <a:r>
              <a:rPr lang="en-US" sz="3200" dirty="0" err="1"/>
              <a:t>supports_paramstyle_pyformat</a:t>
            </a:r>
            <a:r>
              <a:rPr lang="en-US" sz="3200" dirty="0"/>
              <a:t>")</a:t>
            </a:r>
            <a:endParaRPr lang="en-US" sz="3200" dirty="0">
              <a:solidFill>
                <a:srgbClr val="1F2328"/>
              </a:solidFill>
              <a:latin typeface="-apple-system"/>
            </a:endParaRPr>
          </a:p>
          <a:p>
            <a:r>
              <a:rPr lang="en-US" sz="3200" dirty="0" err="1">
                <a:solidFill>
                  <a:srgbClr val="1F2328"/>
                </a:solidFill>
                <a:latin typeface="-apple-system"/>
              </a:rPr>
              <a:t>test_pyformat_params</a:t>
            </a:r>
            <a:r>
              <a:rPr lang="en-US" sz="3200" dirty="0">
                <a:solidFill>
                  <a:srgbClr val="1F2328"/>
                </a:solidFill>
                <a:latin typeface="-apple-system"/>
              </a:rPr>
              <a:t>(self):</a:t>
            </a:r>
          </a:p>
          <a:p>
            <a:r>
              <a:rPr lang="en-US" sz="3200" dirty="0">
                <a:solidFill>
                  <a:srgbClr val="1F2328"/>
                </a:solidFill>
                <a:latin typeface="-apple-system"/>
              </a:rPr>
              <a:t>	…</a:t>
            </a:r>
          </a:p>
        </p:txBody>
      </p:sp>
    </p:spTree>
    <p:extLst>
      <p:ext uri="{BB962C8B-B14F-4D97-AF65-F5344CB8AC3E}">
        <p14:creationId xmlns:p14="http://schemas.microsoft.com/office/powerpoint/2010/main" val="32879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 </a:t>
            </a:r>
            <a:r>
              <a:rPr lang="en-US" sz="4400"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1F2328"/>
                </a:solidFill>
              </a:rPr>
              <a:t>Add my proposed code</a:t>
            </a:r>
          </a:p>
          <a:p>
            <a:pPr marL="285750" indent="-285750">
              <a:buFont typeface="Arial" panose="020B0604020202020204" pitchFamily="34" charset="0"/>
              <a:buChar char="•"/>
            </a:pPr>
            <a:r>
              <a:rPr lang="en-US" sz="3200" dirty="0">
                <a:solidFill>
                  <a:srgbClr val="1F2328"/>
                </a:solidFill>
              </a:rPr>
              <a:t>Change</a:t>
            </a:r>
            <a:r>
              <a:rPr lang="en-US" sz="3200" dirty="0">
                <a:solidFill>
                  <a:srgbClr val="1F2328"/>
                </a:solidFill>
                <a:latin typeface="Inconsolata NF" pitchFamily="49" charset="77"/>
              </a:rPr>
              <a:t> </a:t>
            </a:r>
            <a:r>
              <a:rPr lang="en-US" sz="3200" dirty="0" err="1">
                <a:solidFill>
                  <a:srgbClr val="1F2328"/>
                </a:solidFill>
                <a:latin typeface="Inconsolata NF" pitchFamily="49" charset="77"/>
              </a:rPr>
              <a:t>supports_paramstyle_pyformat</a:t>
            </a:r>
            <a:r>
              <a:rPr lang="en-US" sz="3200" dirty="0">
                <a:solidFill>
                  <a:srgbClr val="1F2328"/>
                </a:solidFill>
              </a:rPr>
              <a:t> to be </a:t>
            </a:r>
            <a:r>
              <a:rPr lang="en-US" sz="3200" dirty="0">
                <a:solidFill>
                  <a:srgbClr val="1F2328"/>
                </a:solidFill>
                <a:latin typeface="Inconsolata NF" pitchFamily="49" charset="77"/>
              </a:rPr>
              <a:t>True</a:t>
            </a:r>
            <a:endParaRPr lang="en-US" sz="3200" dirty="0">
              <a:solidFill>
                <a:srgbClr val="1F2328"/>
              </a:solidFill>
              <a:latin typeface="-apple-system"/>
            </a:endParaRPr>
          </a:p>
          <a:p>
            <a:pPr marL="285750" indent="-285750">
              <a:buFont typeface="Arial" panose="020B0604020202020204" pitchFamily="34" charset="0"/>
              <a:buChar char="•"/>
            </a:pP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28215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 </a:t>
            </a:r>
            <a:r>
              <a:rPr lang="en-US" sz="4400" dirty="0"/>
              <a:t>Write New Tests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584775"/>
          </a:xfrm>
          <a:prstGeom prst="rect">
            <a:avLst/>
          </a:prstGeom>
          <a:noFill/>
        </p:spPr>
        <p:txBody>
          <a:bodyPr wrap="square" rtlCol="0">
            <a:spAutoFit/>
          </a:bodyPr>
          <a:lstStyle/>
          <a:p>
            <a:pPr marL="285750" indent="-285750">
              <a:buFont typeface="Arial" panose="020B0604020202020204" pitchFamily="34" charset="0"/>
              <a:buChar char="•"/>
            </a:pPr>
            <a:r>
              <a:rPr lang="en-US" sz="3200" dirty="0"/>
              <a:t>Doesn’t appear any new tests are needed</a:t>
            </a:r>
          </a:p>
        </p:txBody>
      </p:sp>
    </p:spTree>
    <p:extLst>
      <p:ext uri="{BB962C8B-B14F-4D97-AF65-F5344CB8AC3E}">
        <p14:creationId xmlns:p14="http://schemas.microsoft.com/office/powerpoint/2010/main" val="167016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a:t>
            </a:r>
          </a:p>
        </p:txBody>
      </p:sp>
      <p:sp>
        <p:nvSpPr>
          <p:cNvPr id="3" name="TextBox 2">
            <a:extLst>
              <a:ext uri="{FF2B5EF4-FFF2-40B4-BE49-F238E27FC236}">
                <a16:creationId xmlns:a16="http://schemas.microsoft.com/office/drawing/2014/main" id="{180C4816-5FD6-9A12-2061-8B07D6464B2C}"/>
              </a:ext>
            </a:extLst>
          </p:cNvPr>
          <p:cNvSpPr txBox="1"/>
          <p:nvPr/>
        </p:nvSpPr>
        <p:spPr>
          <a:xfrm>
            <a:off x="1882588" y="2890391"/>
            <a:ext cx="8426824" cy="1077218"/>
          </a:xfrm>
          <a:prstGeom prst="rect">
            <a:avLst/>
          </a:prstGeom>
          <a:solidFill>
            <a:srgbClr val="D5D9DB"/>
          </a:solidFill>
        </p:spPr>
        <p:txBody>
          <a:bodyPr wrap="square" rtlCol="0">
            <a:spAutoFit/>
          </a:bodyPr>
          <a:lstStyle/>
          <a:p>
            <a:r>
              <a:rPr lang="en-US" sz="3200" dirty="0">
                <a:latin typeface="Inconsolata NF" pitchFamily="49" charset="77"/>
              </a:rPr>
              <a:t>./</a:t>
            </a:r>
            <a:r>
              <a:rPr lang="en-US" sz="3200" dirty="0" err="1">
                <a:latin typeface="Inconsolata NF" pitchFamily="49" charset="77"/>
              </a:rPr>
              <a:t>runtests.py</a:t>
            </a:r>
            <a:r>
              <a:rPr lang="en-US" sz="3200" dirty="0">
                <a:latin typeface="Inconsolata NF" pitchFamily="49" charset="77"/>
              </a:rPr>
              <a:t> -k </a:t>
            </a:r>
            <a:r>
              <a:rPr lang="en-US" sz="3200" dirty="0" err="1">
                <a:latin typeface="Inconsolata NF" pitchFamily="49" charset="77"/>
              </a:rPr>
              <a:t>test_pyformat_params</a:t>
            </a:r>
            <a:r>
              <a:rPr lang="en-US" sz="3200" dirty="0">
                <a:latin typeface="Inconsolata NF" pitchFamily="49" charset="77"/>
              </a:rPr>
              <a:t> -k </a:t>
            </a:r>
            <a:r>
              <a:rPr lang="en-US" sz="3200" dirty="0" err="1">
                <a:latin typeface="Inconsolata NF" pitchFamily="49" charset="77"/>
              </a:rPr>
              <a:t>test_query_representation</a:t>
            </a:r>
            <a:endParaRPr lang="en-US" sz="3200" dirty="0">
              <a:latin typeface="Inconsolata NF" pitchFamily="49" charset="77"/>
            </a:endParaRPr>
          </a:p>
        </p:txBody>
      </p:sp>
    </p:spTree>
    <p:extLst>
      <p:ext uri="{BB962C8B-B14F-4D97-AF65-F5344CB8AC3E}">
        <p14:creationId xmlns:p14="http://schemas.microsoft.com/office/powerpoint/2010/main" val="42439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 </a:t>
            </a:r>
            <a:r>
              <a:rPr lang="en-US" sz="4400"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1F2328"/>
                </a:solidFill>
              </a:rPr>
              <a:t>Since </a:t>
            </a: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buFont typeface="Arial" panose="020B0604020202020204" pitchFamily="34" charset="0"/>
              <a:buChar char="•"/>
            </a:pPr>
            <a:r>
              <a:rPr lang="en-US" sz="3200" dirty="0">
                <a:solidFill>
                  <a:srgbClr val="1F2328"/>
                </a:solidFill>
                <a:latin typeface="Inconsolata NF" pitchFamily="49" charset="77"/>
              </a:rPr>
              <a:t>The test </a:t>
            </a:r>
            <a:r>
              <a:rPr lang="en-US" sz="3200" dirty="0" err="1">
                <a:latin typeface="Inconsolata NF" pitchFamily="49" charset="77"/>
              </a:rPr>
              <a:t>test_pyformat_params</a:t>
            </a:r>
            <a:r>
              <a:rPr lang="en-US" sz="3200" dirty="0">
                <a:latin typeface="Inconsolata NF" pitchFamily="49" charset="77"/>
              </a:rPr>
              <a:t> should be skipped</a:t>
            </a:r>
          </a:p>
          <a:p>
            <a:pPr marL="285750" indent="-285750">
              <a:buFont typeface="Arial" panose="020B0604020202020204" pitchFamily="34" charset="0"/>
              <a:buChar char="•"/>
            </a:pPr>
            <a:r>
              <a:rPr lang="en-US" sz="3200" dirty="0">
                <a:solidFill>
                  <a:srgbClr val="1F2328"/>
                </a:solidFill>
                <a:latin typeface="Inconsolata NF" pitchFamily="49" charset="77"/>
              </a:rPr>
              <a:t>While the test </a:t>
            </a:r>
            <a:r>
              <a:rPr lang="en-US" sz="3200" dirty="0" err="1">
                <a:latin typeface="Inconsolata NF" pitchFamily="49" charset="77"/>
              </a:rPr>
              <a:t>test_query_representation</a:t>
            </a:r>
            <a:r>
              <a:rPr lang="en-US" sz="3200" dirty="0">
                <a:latin typeface="Inconsolata NF" pitchFamily="49" charset="77"/>
              </a:rPr>
              <a:t> should pass</a:t>
            </a: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3654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139321"/>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dirty="0">
                <a:latin typeface="Inconsolata NF" pitchFamily="49" charset="77"/>
              </a:rPr>
              <a:t>s.</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2969188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Possible States Testing Matrix</a:t>
            </a:r>
            <a:endParaRPr lang="en-US" dirty="0"/>
          </a:p>
        </p:txBody>
      </p:sp>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b="1" dirty="0" err="1">
                <a:highlight>
                  <a:srgbClr val="D5D9DB"/>
                </a:highlight>
                <a:latin typeface="Inconsolata NF" pitchFamily="49" charset="77"/>
              </a:rPr>
              <a:t>supports_paramstyle_pyformat</a:t>
            </a:r>
            <a:endParaRPr lang="en-US" b="1" dirty="0">
              <a:highlight>
                <a:srgbClr val="D5D9DB"/>
              </a:highlight>
              <a:latin typeface="Inconsolata NF" pitchFamily="49" charset="77"/>
            </a:endParaRPr>
          </a:p>
        </p:txBody>
      </p:sp>
      <p:sp>
        <p:nvSpPr>
          <p:cNvPr id="11" name="Freeform 10">
            <a:extLst>
              <a:ext uri="{FF2B5EF4-FFF2-40B4-BE49-F238E27FC236}">
                <a16:creationId xmlns:a16="http://schemas.microsoft.com/office/drawing/2014/main" id="{F37FCABF-04C7-4730-7B1D-89FDABA7E6D4}"/>
              </a:ext>
            </a:extLst>
          </p:cNvPr>
          <p:cNvSpPr/>
          <p:nvPr/>
        </p:nvSpPr>
        <p:spPr>
          <a:xfrm>
            <a:off x="976390" y="1589011"/>
            <a:ext cx="3499734" cy="917191"/>
          </a:xfrm>
          <a:custGeom>
            <a:avLst/>
            <a:gdLst>
              <a:gd name="connsiteX0" fmla="*/ -318 w 2578714"/>
              <a:gd name="connsiteY0" fmla="*/ -448 h 353144"/>
              <a:gd name="connsiteX1" fmla="*/ 2578396 w 2578714"/>
              <a:gd name="connsiteY1" fmla="*/ -448 h 353144"/>
              <a:gd name="connsiteX2" fmla="*/ 2578396 w 2578714"/>
              <a:gd name="connsiteY2" fmla="*/ 352696 h 353144"/>
              <a:gd name="connsiteX3" fmla="*/ -318 w 2578714"/>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14" h="353144">
                <a:moveTo>
                  <a:pt x="-318" y="-448"/>
                </a:moveTo>
                <a:lnTo>
                  <a:pt x="2578396" y="-448"/>
                </a:lnTo>
                <a:lnTo>
                  <a:pt x="2578396"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A87A2C8-4508-F9EF-917A-DAD28B7E1040}"/>
              </a:ext>
            </a:extLst>
          </p:cNvPr>
          <p:cNvSpPr/>
          <p:nvPr/>
        </p:nvSpPr>
        <p:spPr>
          <a:xfrm>
            <a:off x="4476124" y="1589011"/>
            <a:ext cx="3499700" cy="917191"/>
          </a:xfrm>
          <a:custGeom>
            <a:avLst/>
            <a:gdLst>
              <a:gd name="connsiteX0" fmla="*/ -318 w 2578689"/>
              <a:gd name="connsiteY0" fmla="*/ -448 h 353144"/>
              <a:gd name="connsiteX1" fmla="*/ 2578372 w 2578689"/>
              <a:gd name="connsiteY1" fmla="*/ -448 h 353144"/>
              <a:gd name="connsiteX2" fmla="*/ 2578372 w 2578689"/>
              <a:gd name="connsiteY2" fmla="*/ 352696 h 353144"/>
              <a:gd name="connsiteX3" fmla="*/ -318 w 2578689"/>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689" h="353144">
                <a:moveTo>
                  <a:pt x="-318" y="-448"/>
                </a:moveTo>
                <a:lnTo>
                  <a:pt x="2578372" y="-448"/>
                </a:lnTo>
                <a:lnTo>
                  <a:pt x="2578372"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52A9723-F31E-663D-2378-4A17E456582B}"/>
              </a:ext>
            </a:extLst>
          </p:cNvPr>
          <p:cNvSpPr/>
          <p:nvPr/>
        </p:nvSpPr>
        <p:spPr>
          <a:xfrm>
            <a:off x="7975825" y="1589011"/>
            <a:ext cx="3499758" cy="917191"/>
          </a:xfrm>
          <a:custGeom>
            <a:avLst/>
            <a:gdLst>
              <a:gd name="connsiteX0" fmla="*/ -318 w 2578732"/>
              <a:gd name="connsiteY0" fmla="*/ -448 h 353144"/>
              <a:gd name="connsiteX1" fmla="*/ 2578415 w 2578732"/>
              <a:gd name="connsiteY1" fmla="*/ -448 h 353144"/>
              <a:gd name="connsiteX2" fmla="*/ 2578415 w 2578732"/>
              <a:gd name="connsiteY2" fmla="*/ 352696 h 353144"/>
              <a:gd name="connsiteX3" fmla="*/ -318 w 2578732"/>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32" h="353144">
                <a:moveTo>
                  <a:pt x="-318" y="-448"/>
                </a:moveTo>
                <a:lnTo>
                  <a:pt x="2578415" y="-448"/>
                </a:lnTo>
                <a:lnTo>
                  <a:pt x="2578415"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1AE5359-FED6-205F-2402-BC1E8A95DD72}"/>
              </a:ext>
            </a:extLst>
          </p:cNvPr>
          <p:cNvSpPr/>
          <p:nvPr/>
        </p:nvSpPr>
        <p:spPr>
          <a:xfrm>
            <a:off x="976390" y="25062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8 h 609536"/>
              <a:gd name="connsiteX3" fmla="*/ -318 w 2578714"/>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A706B2E-E471-EA9D-9A5D-56D42D8ACB79}"/>
              </a:ext>
            </a:extLst>
          </p:cNvPr>
          <p:cNvSpPr/>
          <p:nvPr/>
        </p:nvSpPr>
        <p:spPr>
          <a:xfrm>
            <a:off x="4476124" y="25062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8 h 609536"/>
              <a:gd name="connsiteX3" fmla="*/ -318 w 2578689"/>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0D6BEA0-D532-F3CB-11A1-0D53D2D7C8B0}"/>
              </a:ext>
            </a:extLst>
          </p:cNvPr>
          <p:cNvSpPr/>
          <p:nvPr/>
        </p:nvSpPr>
        <p:spPr>
          <a:xfrm>
            <a:off x="7975825" y="25062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8 h 609536"/>
              <a:gd name="connsiteX3" fmla="*/ -318 w 2578732"/>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44A62F5-A4FA-C01B-C7EE-E6E99B1A45F9}"/>
              </a:ext>
            </a:extLst>
          </p:cNvPr>
          <p:cNvSpPr/>
          <p:nvPr/>
        </p:nvSpPr>
        <p:spPr>
          <a:xfrm>
            <a:off x="976390" y="40893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9 h 609536"/>
              <a:gd name="connsiteX3" fmla="*/ -318 w 2578714"/>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521F741-7694-7376-D428-F4860D14B940}"/>
              </a:ext>
            </a:extLst>
          </p:cNvPr>
          <p:cNvSpPr/>
          <p:nvPr/>
        </p:nvSpPr>
        <p:spPr>
          <a:xfrm>
            <a:off x="4476124" y="40893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9 h 609536"/>
              <a:gd name="connsiteX3" fmla="*/ -318 w 2578689"/>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7741468-0137-EF47-97CE-8FF41E6248BE}"/>
              </a:ext>
            </a:extLst>
          </p:cNvPr>
          <p:cNvSpPr/>
          <p:nvPr/>
        </p:nvSpPr>
        <p:spPr>
          <a:xfrm>
            <a:off x="7975825" y="40893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9 h 609536"/>
              <a:gd name="connsiteX3" fmla="*/ -318 w 2578732"/>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9"/>
                </a:lnTo>
                <a:lnTo>
                  <a:pt x="-318" y="609089"/>
                </a:lnTo>
                <a:close/>
              </a:path>
            </a:pathLst>
          </a:custGeom>
          <a:solidFill>
            <a:srgbClr val="E9EBF5"/>
          </a:solidFill>
          <a:ln w="6044"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2331815C-50B6-B291-8694-7F9A5BEC3253}"/>
              </a:ext>
            </a:extLst>
          </p:cNvPr>
          <p:cNvSpPr/>
          <p:nvPr/>
        </p:nvSpPr>
        <p:spPr>
          <a:xfrm>
            <a:off x="4476124"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C553EC93-6D50-DE7C-3381-E94D479E28EC}"/>
              </a:ext>
            </a:extLst>
          </p:cNvPr>
          <p:cNvSpPr/>
          <p:nvPr/>
        </p:nvSpPr>
        <p:spPr>
          <a:xfrm>
            <a:off x="797582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404361D6-2C24-574B-419E-49563B415C1F}"/>
              </a:ext>
            </a:extLst>
          </p:cNvPr>
          <p:cNvSpPr/>
          <p:nvPr/>
        </p:nvSpPr>
        <p:spPr>
          <a:xfrm>
            <a:off x="968187" y="25062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36263" cap="flat">
            <a:solidFill>
              <a:srgbClr val="FFFFFF"/>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B5FC03D4-2842-9365-B59C-61FBEBB2F9D8}"/>
              </a:ext>
            </a:extLst>
          </p:cNvPr>
          <p:cNvSpPr/>
          <p:nvPr/>
        </p:nvSpPr>
        <p:spPr>
          <a:xfrm>
            <a:off x="968187" y="40893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BF2920B6-741D-7A91-DF00-46FBE63C2801}"/>
              </a:ext>
            </a:extLst>
          </p:cNvPr>
          <p:cNvSpPr/>
          <p:nvPr/>
        </p:nvSpPr>
        <p:spPr>
          <a:xfrm>
            <a:off x="976390"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4CCEE5B3-D4BD-006C-E6B8-E0DCDEF852D6}"/>
              </a:ext>
            </a:extLst>
          </p:cNvPr>
          <p:cNvSpPr/>
          <p:nvPr/>
        </p:nvSpPr>
        <p:spPr>
          <a:xfrm>
            <a:off x="1147558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4A7346AA-2DA2-2AF3-4E21-C440EF7B2A2F}"/>
              </a:ext>
            </a:extLst>
          </p:cNvPr>
          <p:cNvSpPr/>
          <p:nvPr/>
        </p:nvSpPr>
        <p:spPr>
          <a:xfrm>
            <a:off x="968187" y="1589011"/>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A5C0AF73-FBD3-B192-6B97-1807346BFF2B}"/>
              </a:ext>
            </a:extLst>
          </p:cNvPr>
          <p:cNvSpPr/>
          <p:nvPr/>
        </p:nvSpPr>
        <p:spPr>
          <a:xfrm>
            <a:off x="968187" y="5672402"/>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8" name="TextBox 27">
            <a:extLst>
              <a:ext uri="{FF2B5EF4-FFF2-40B4-BE49-F238E27FC236}">
                <a16:creationId xmlns:a16="http://schemas.microsoft.com/office/drawing/2014/main" id="{F0715912-F315-83CC-B0E1-F6E97FE70569}"/>
              </a:ext>
            </a:extLst>
          </p:cNvPr>
          <p:cNvSpPr txBox="1"/>
          <p:nvPr/>
        </p:nvSpPr>
        <p:spPr>
          <a:xfrm>
            <a:off x="7969843" y="1589627"/>
            <a:ext cx="1568798"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True</a:t>
            </a:r>
          </a:p>
        </p:txBody>
      </p:sp>
      <p:sp>
        <p:nvSpPr>
          <p:cNvPr id="29" name="TextBox 28">
            <a:extLst>
              <a:ext uri="{FF2B5EF4-FFF2-40B4-BE49-F238E27FC236}">
                <a16:creationId xmlns:a16="http://schemas.microsoft.com/office/drawing/2014/main" id="{23AB8E91-6159-2AEC-E62B-BFAD94B6ADB5}"/>
              </a:ext>
            </a:extLst>
          </p:cNvPr>
          <p:cNvSpPr txBox="1"/>
          <p:nvPr/>
        </p:nvSpPr>
        <p:spPr>
          <a:xfrm>
            <a:off x="4470141" y="1589627"/>
            <a:ext cx="1634419"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False</a:t>
            </a:r>
          </a:p>
        </p:txBody>
      </p:sp>
      <p:sp>
        <p:nvSpPr>
          <p:cNvPr id="30" name="TextBox 29">
            <a:extLst>
              <a:ext uri="{FF2B5EF4-FFF2-40B4-BE49-F238E27FC236}">
                <a16:creationId xmlns:a16="http://schemas.microsoft.com/office/drawing/2014/main" id="{DE2EA9B0-7A72-B675-A41A-91D5E4788FCA}"/>
              </a:ext>
            </a:extLst>
          </p:cNvPr>
          <p:cNvSpPr txBox="1"/>
          <p:nvPr/>
        </p:nvSpPr>
        <p:spPr>
          <a:xfrm>
            <a:off x="7969843" y="2500538"/>
            <a:ext cx="238084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1" name="TextBox 30">
            <a:extLst>
              <a:ext uri="{FF2B5EF4-FFF2-40B4-BE49-F238E27FC236}">
                <a16:creationId xmlns:a16="http://schemas.microsoft.com/office/drawing/2014/main" id="{4E197A57-88F2-7403-E924-48E9D57633B1}"/>
              </a:ext>
            </a:extLst>
          </p:cNvPr>
          <p:cNvSpPr txBox="1"/>
          <p:nvPr/>
        </p:nvSpPr>
        <p:spPr>
          <a:xfrm>
            <a:off x="7969843" y="3160161"/>
            <a:ext cx="221679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fail</a:t>
            </a:r>
          </a:p>
        </p:txBody>
      </p:sp>
      <p:sp>
        <p:nvSpPr>
          <p:cNvPr id="32" name="TextBox 31">
            <a:extLst>
              <a:ext uri="{FF2B5EF4-FFF2-40B4-BE49-F238E27FC236}">
                <a16:creationId xmlns:a16="http://schemas.microsoft.com/office/drawing/2014/main" id="{AFD2989D-9F32-C703-D5C8-4AC06B9AC70C}"/>
              </a:ext>
            </a:extLst>
          </p:cNvPr>
          <p:cNvSpPr txBox="1"/>
          <p:nvPr/>
        </p:nvSpPr>
        <p:spPr>
          <a:xfrm>
            <a:off x="4470141" y="2500538"/>
            <a:ext cx="3016378" cy="507831"/>
          </a:xfrm>
          <a:prstGeom prst="rect">
            <a:avLst/>
          </a:prstGeom>
          <a:noFill/>
        </p:spPr>
        <p:txBody>
          <a:bodyPr wrap="squar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3" name="TextBox 32">
            <a:extLst>
              <a:ext uri="{FF2B5EF4-FFF2-40B4-BE49-F238E27FC236}">
                <a16:creationId xmlns:a16="http://schemas.microsoft.com/office/drawing/2014/main" id="{364593AD-411B-6F3F-C042-46A4781E380F}"/>
              </a:ext>
            </a:extLst>
          </p:cNvPr>
          <p:cNvSpPr txBox="1"/>
          <p:nvPr/>
        </p:nvSpPr>
        <p:spPr>
          <a:xfrm>
            <a:off x="4470141" y="316016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4" name="TextBox 33">
            <a:extLst>
              <a:ext uri="{FF2B5EF4-FFF2-40B4-BE49-F238E27FC236}">
                <a16:creationId xmlns:a16="http://schemas.microsoft.com/office/drawing/2014/main" id="{7F3207C1-1C62-7EF2-C62B-60CEB54A1F23}"/>
              </a:ext>
            </a:extLst>
          </p:cNvPr>
          <p:cNvSpPr txBox="1"/>
          <p:nvPr/>
        </p:nvSpPr>
        <p:spPr>
          <a:xfrm>
            <a:off x="970407" y="2500538"/>
            <a:ext cx="187229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Original Code</a:t>
            </a:r>
          </a:p>
        </p:txBody>
      </p:sp>
      <p:sp>
        <p:nvSpPr>
          <p:cNvPr id="35" name="TextBox 34">
            <a:extLst>
              <a:ext uri="{FF2B5EF4-FFF2-40B4-BE49-F238E27FC236}">
                <a16:creationId xmlns:a16="http://schemas.microsoft.com/office/drawing/2014/main" id="{74AD747F-7AB0-45FC-4CB1-520EFE855424}"/>
              </a:ext>
            </a:extLst>
          </p:cNvPr>
          <p:cNvSpPr txBox="1"/>
          <p:nvPr/>
        </p:nvSpPr>
        <p:spPr>
          <a:xfrm>
            <a:off x="7969843"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2 tests should pass</a:t>
            </a:r>
          </a:p>
        </p:txBody>
      </p:sp>
      <p:sp>
        <p:nvSpPr>
          <p:cNvPr id="36" name="TextBox 35">
            <a:extLst>
              <a:ext uri="{FF2B5EF4-FFF2-40B4-BE49-F238E27FC236}">
                <a16:creationId xmlns:a16="http://schemas.microsoft.com/office/drawing/2014/main" id="{AEFFAB31-F770-8841-60C4-50A7D41B737A}"/>
              </a:ext>
            </a:extLst>
          </p:cNvPr>
          <p:cNvSpPr txBox="1"/>
          <p:nvPr/>
        </p:nvSpPr>
        <p:spPr>
          <a:xfrm>
            <a:off x="4470141"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tests should pass</a:t>
            </a:r>
          </a:p>
        </p:txBody>
      </p:sp>
      <p:sp>
        <p:nvSpPr>
          <p:cNvPr id="37" name="TextBox 36">
            <a:extLst>
              <a:ext uri="{FF2B5EF4-FFF2-40B4-BE49-F238E27FC236}">
                <a16:creationId xmlns:a16="http://schemas.microsoft.com/office/drawing/2014/main" id="{0F76B9C9-2933-96B6-8C7C-82750D66ED31}"/>
              </a:ext>
            </a:extLst>
          </p:cNvPr>
          <p:cNvSpPr txBox="1"/>
          <p:nvPr/>
        </p:nvSpPr>
        <p:spPr>
          <a:xfrm>
            <a:off x="4470141" y="474640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8" name="TextBox 37">
            <a:extLst>
              <a:ext uri="{FF2B5EF4-FFF2-40B4-BE49-F238E27FC236}">
                <a16:creationId xmlns:a16="http://schemas.microsoft.com/office/drawing/2014/main" id="{B48ED335-4873-7E90-6DAF-C85855A33C34}"/>
              </a:ext>
            </a:extLst>
          </p:cNvPr>
          <p:cNvSpPr txBox="1"/>
          <p:nvPr/>
        </p:nvSpPr>
        <p:spPr>
          <a:xfrm>
            <a:off x="970407" y="4086778"/>
            <a:ext cx="197072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Updated Code</a:t>
            </a:r>
          </a:p>
        </p:txBody>
      </p:sp>
      <p:sp>
        <p:nvSpPr>
          <p:cNvPr id="39" name="TextBox 38">
            <a:extLst>
              <a:ext uri="{FF2B5EF4-FFF2-40B4-BE49-F238E27FC236}">
                <a16:creationId xmlns:a16="http://schemas.microsoft.com/office/drawing/2014/main" id="{9F3FA44F-B213-4E3C-211C-205662FD903B}"/>
              </a:ext>
            </a:extLst>
          </p:cNvPr>
          <p:cNvSpPr txBox="1"/>
          <p:nvPr/>
        </p:nvSpPr>
        <p:spPr>
          <a:xfrm>
            <a:off x="10705096" y="4238505"/>
            <a:ext cx="530915" cy="507831"/>
          </a:xfrm>
          <a:prstGeom prst="rect">
            <a:avLst/>
          </a:prstGeom>
          <a:noFill/>
        </p:spPr>
        <p:txBody>
          <a:bodyPr wrap="none" rtlCol="0">
            <a:spAutoFit/>
          </a:bodyPr>
          <a:lstStyle/>
          <a:p>
            <a:r>
              <a:rPr lang="en-US" sz="2700" dirty="0"/>
              <a:t>🎉</a:t>
            </a:r>
          </a:p>
        </p:txBody>
      </p:sp>
    </p:spTree>
    <p:extLst>
      <p:ext uri="{BB962C8B-B14F-4D97-AF65-F5344CB8AC3E}">
        <p14:creationId xmlns:p14="http://schemas.microsoft.com/office/powerpoint/2010/main" val="388517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DF12F9-47C3-5590-662F-E758FA0A921E}"/>
              </a:ext>
            </a:extLst>
          </p:cNvPr>
          <p:cNvPicPr>
            <a:picLocks noChangeAspect="1"/>
          </p:cNvPicPr>
          <p:nvPr/>
        </p:nvPicPr>
        <p:blipFill>
          <a:blip r:embed="rId3"/>
          <a:stretch>
            <a:fillRect/>
          </a:stretch>
        </p:blipFill>
        <p:spPr>
          <a:xfrm>
            <a:off x="302062" y="-601329"/>
            <a:ext cx="11587876" cy="15453482"/>
          </a:xfrm>
          <a:prstGeom prst="rect">
            <a:avLst/>
          </a:prstGeom>
        </p:spPr>
      </p:pic>
    </p:spTree>
    <p:extLst>
      <p:ext uri="{BB962C8B-B14F-4D97-AF65-F5344CB8AC3E}">
        <p14:creationId xmlns:p14="http://schemas.microsoft.com/office/powerpoint/2010/main" val="1392622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139321"/>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dirty="0">
                <a:latin typeface="Inconsolata NF" pitchFamily="49" charset="77"/>
              </a:rPr>
              <a:t>..</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0.048s</a:t>
            </a:r>
          </a:p>
        </p:txBody>
      </p:sp>
    </p:spTree>
    <p:extLst>
      <p:ext uri="{BB962C8B-B14F-4D97-AF65-F5344CB8AC3E}">
        <p14:creationId xmlns:p14="http://schemas.microsoft.com/office/powerpoint/2010/main" val="3614499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3D65-03E6-AEA7-4E3E-45738321D1A8}"/>
              </a:ext>
            </a:extLst>
          </p:cNvPr>
          <p:cNvSpPr>
            <a:spLocks noGrp="1"/>
          </p:cNvSpPr>
          <p:nvPr>
            <p:ph type="title"/>
          </p:nvPr>
        </p:nvSpPr>
        <p:spPr/>
        <p:txBody>
          <a:bodyPr/>
          <a:lstStyle/>
          <a:p>
            <a:pPr algn="ctr"/>
            <a:r>
              <a:rPr lang="en-US" dirty="0"/>
              <a:t>Testing</a:t>
            </a:r>
          </a:p>
        </p:txBody>
      </p:sp>
      <p:sp>
        <p:nvSpPr>
          <p:cNvPr id="3" name="Content Placeholder 2">
            <a:extLst>
              <a:ext uri="{FF2B5EF4-FFF2-40B4-BE49-F238E27FC236}">
                <a16:creationId xmlns:a16="http://schemas.microsoft.com/office/drawing/2014/main" id="{8ECAD561-5112-8E95-D3EE-2B1356573F1F}"/>
              </a:ext>
            </a:extLst>
          </p:cNvPr>
          <p:cNvSpPr>
            <a:spLocks noGrp="1"/>
          </p:cNvSpPr>
          <p:nvPr>
            <p:ph idx="1"/>
          </p:nvPr>
        </p:nvSpPr>
        <p:spPr/>
        <p:txBody>
          <a:bodyPr/>
          <a:lstStyle/>
          <a:p>
            <a:r>
              <a:rPr lang="en-US" dirty="0"/>
              <a:t>Run the tests to check new behavior</a:t>
            </a:r>
          </a:p>
          <a:p>
            <a:r>
              <a:rPr lang="en-US" dirty="0"/>
              <a:t>Run entire test suite</a:t>
            </a:r>
          </a:p>
        </p:txBody>
      </p:sp>
    </p:spTree>
    <p:extLst>
      <p:ext uri="{BB962C8B-B14F-4D97-AF65-F5344CB8AC3E}">
        <p14:creationId xmlns:p14="http://schemas.microsoft.com/office/powerpoint/2010/main" val="36572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solidFill>
                  <a:srgbClr val="569CD6"/>
                </a:solidFill>
                <a:latin typeface="Inconsolata NF" pitchFamily="49" charset="77"/>
              </a:rPr>
              <a:t>Feedback from Shia Berger</a:t>
            </a:r>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1603375"/>
          </a:xfrm>
        </p:spPr>
        <p:txBody>
          <a:bodyPr>
            <a:normAutofit/>
          </a:bodyPr>
          <a:lstStyle/>
          <a:p>
            <a:pPr marL="0" indent="0">
              <a:buNone/>
            </a:pPr>
            <a:r>
              <a:rPr lang="en-US" dirty="0"/>
              <a:t>This looks quite fragile</a:t>
            </a:r>
          </a:p>
          <a:p>
            <a:pPr marL="0" indent="0">
              <a:buNone/>
            </a:pPr>
            <a:r>
              <a:rPr lang="en-US" dirty="0"/>
              <a:t>What if string includes </a:t>
            </a:r>
            <a:r>
              <a:rPr lang="en-US" b="1" dirty="0">
                <a:highlight>
                  <a:srgbClr val="FFFF00"/>
                </a:highlight>
                <a:latin typeface="Inconsolata NF" pitchFamily="49" charset="77"/>
              </a:rPr>
              <a:t>`)s`</a:t>
            </a:r>
            <a:r>
              <a:rPr lang="en-US" dirty="0"/>
              <a:t> ?</a:t>
            </a:r>
          </a:p>
          <a:p>
            <a:pPr marL="0" indent="0">
              <a:buNone/>
            </a:pPr>
            <a:r>
              <a:rPr lang="en-US" dirty="0"/>
              <a:t>Try naming-</a:t>
            </a:r>
            <a:r>
              <a:rPr lang="en-US" dirty="0" err="1"/>
              <a:t>dict</a:t>
            </a:r>
            <a:endParaRPr lang="en-US" b="1" dirty="0">
              <a:latin typeface="Inconsolata NF" pitchFamily="49" charset="77"/>
            </a:endParaRPr>
          </a:p>
        </p:txBody>
      </p:sp>
      <p:sp>
        <p:nvSpPr>
          <p:cNvPr id="4" name="TextBox 3">
            <a:extLst>
              <a:ext uri="{FF2B5EF4-FFF2-40B4-BE49-F238E27FC236}">
                <a16:creationId xmlns:a16="http://schemas.microsoft.com/office/drawing/2014/main" id="{404A62DF-8DC1-D989-73C7-C07A75A45EAF}"/>
              </a:ext>
            </a:extLst>
          </p:cNvPr>
          <p:cNvSpPr txBox="1"/>
          <p:nvPr/>
        </p:nvSpPr>
        <p:spPr>
          <a:xfrm>
            <a:off x="1882588" y="4208930"/>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49167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solidFill>
                  <a:srgbClr val="569CD6"/>
                </a:solidFill>
                <a:latin typeface="Inconsolata NF" pitchFamily="49" charset="77"/>
              </a:rPr>
              <a:t>Feedback from Shia Berger</a:t>
            </a:r>
            <a:endParaRPr lang="en-US" dirty="0"/>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lstStyle/>
          <a:p>
            <a:pPr marL="0" indent="0">
              <a:buNone/>
            </a:pPr>
            <a:r>
              <a:rPr lang="en-US" dirty="0"/>
              <a:t>take a look at the Oracle backend -- I wrote that piece too long ago to remember which it takes, but at the time I knew what I was doing there</a:t>
            </a:r>
          </a:p>
        </p:txBody>
      </p:sp>
    </p:spTree>
    <p:extLst>
      <p:ext uri="{BB962C8B-B14F-4D97-AF65-F5344CB8AC3E}">
        <p14:creationId xmlns:p14="http://schemas.microsoft.com/office/powerpoint/2010/main" val="21566721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AAC-0B1F-C244-BE53-E680D0F58543}"/>
              </a:ext>
            </a:extLst>
          </p:cNvPr>
          <p:cNvSpPr>
            <a:spLocks noGrp="1"/>
          </p:cNvSpPr>
          <p:nvPr>
            <p:ph type="title"/>
          </p:nvPr>
        </p:nvSpPr>
        <p:spPr/>
        <p:txBody>
          <a:bodyPr/>
          <a:lstStyle/>
          <a:p>
            <a:pPr algn="ctr"/>
            <a:r>
              <a:rPr lang="en-US" b="1" dirty="0">
                <a:solidFill>
                  <a:srgbClr val="569CD6"/>
                </a:solidFill>
                <a:latin typeface="Inconsolata NF" pitchFamily="49" charset="77"/>
              </a:rPr>
              <a:t>Feedback from Simon Charette</a:t>
            </a:r>
            <a:endParaRPr lang="en-US" dirty="0"/>
          </a:p>
        </p:txBody>
      </p:sp>
      <p:sp>
        <p:nvSpPr>
          <p:cNvPr id="3" name="Content Placeholder 2">
            <a:extLst>
              <a:ext uri="{FF2B5EF4-FFF2-40B4-BE49-F238E27FC236}">
                <a16:creationId xmlns:a16="http://schemas.microsoft.com/office/drawing/2014/main" id="{C1D2852C-48AC-8FB0-A2CC-353D42F3A9EB}"/>
              </a:ext>
            </a:extLst>
          </p:cNvPr>
          <p:cNvSpPr>
            <a:spLocks noGrp="1"/>
          </p:cNvSpPr>
          <p:nvPr>
            <p:ph idx="1"/>
          </p:nvPr>
        </p:nvSpPr>
        <p:spPr/>
        <p:txBody>
          <a:bodyPr>
            <a:normAutofit/>
          </a:bodyPr>
          <a:lstStyle/>
          <a:p>
            <a:r>
              <a:rPr lang="en-US" dirty="0"/>
              <a:t>Avoid using Regex</a:t>
            </a:r>
          </a:p>
          <a:p>
            <a:r>
              <a:rPr lang="en-US" dirty="0"/>
              <a:t>Try implementing __</a:t>
            </a:r>
            <a:r>
              <a:rPr lang="en-US" dirty="0" err="1"/>
              <a:t>getitem</a:t>
            </a:r>
            <a:r>
              <a:rPr lang="en-US" dirty="0"/>
              <a:t>__</a:t>
            </a:r>
          </a:p>
          <a:p>
            <a:r>
              <a:rPr lang="en-US" dirty="0"/>
              <a:t>Ensures _</a:t>
            </a:r>
            <a:r>
              <a:rPr lang="en-US" dirty="0" err="1"/>
              <a:t>missing_param</a:t>
            </a:r>
            <a:r>
              <a:rPr lang="en-US" dirty="0"/>
              <a:t>_ message </a:t>
            </a:r>
          </a:p>
          <a:p>
            <a:r>
              <a:rPr lang="en-US" dirty="0"/>
              <a:t>instead of </a:t>
            </a:r>
            <a:r>
              <a:rPr lang="en-US" dirty="0" err="1"/>
              <a:t>KeyError</a:t>
            </a:r>
            <a:r>
              <a:rPr lang="en-US" dirty="0"/>
              <a:t> message</a:t>
            </a:r>
          </a:p>
        </p:txBody>
      </p:sp>
    </p:spTree>
    <p:extLst>
      <p:ext uri="{BB962C8B-B14F-4D97-AF65-F5344CB8AC3E}">
        <p14:creationId xmlns:p14="http://schemas.microsoft.com/office/powerpoint/2010/main" val="21054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endParaRPr lang="en-US" dirty="0"/>
          </a:p>
          <a:p>
            <a:pPr marL="0" indent="0" algn="ctr">
              <a:buNone/>
            </a:pPr>
            <a:r>
              <a:rPr lang="en-US" dirty="0"/>
              <a:t>✅ Write some code </a:t>
            </a:r>
            <a:r>
              <a:rPr lang="en-US" b="1" dirty="0">
                <a:solidFill>
                  <a:srgbClr val="569CD6"/>
                </a:solidFill>
                <a:latin typeface="Inconsolata NF Regular" pitchFamily="49" charset="77"/>
              </a:rPr>
              <a:t>✍🏻</a:t>
            </a:r>
            <a:endParaRPr lang="en-US" dirty="0"/>
          </a:p>
          <a:p>
            <a:pPr marL="0" indent="0" algn="ctr">
              <a:buNone/>
            </a:pPr>
            <a:r>
              <a:rPr lang="en-US" dirty="0"/>
              <a:t>✅ Test the Code 🧪</a:t>
            </a:r>
          </a:p>
          <a:p>
            <a:pPr marL="0" indent="0" algn="ctr">
              <a:buNone/>
            </a:pPr>
            <a:r>
              <a:rPr lang="en-US" dirty="0"/>
              <a:t>Write down what you learned 📜</a:t>
            </a:r>
          </a:p>
        </p:txBody>
      </p:sp>
    </p:spTree>
    <p:extLst>
      <p:ext uri="{BB962C8B-B14F-4D97-AF65-F5344CB8AC3E}">
        <p14:creationId xmlns:p14="http://schemas.microsoft.com/office/powerpoint/2010/main" val="1542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900809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spTree>
    <p:extLst>
      <p:ext uri="{BB962C8B-B14F-4D97-AF65-F5344CB8AC3E}">
        <p14:creationId xmlns:p14="http://schemas.microsoft.com/office/powerpoint/2010/main" val="6206862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dirty="0"/>
              <a:t>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r>
              <a:rPr lang="en-US" dirty="0"/>
              <a:t>Tips</a:t>
            </a:r>
          </a:p>
          <a:p>
            <a:pPr algn="ctr"/>
            <a:r>
              <a:rPr lang="en-US" dirty="0"/>
              <a:t>Hints</a:t>
            </a:r>
          </a:p>
          <a:p>
            <a:pPr algn="ctr"/>
            <a:r>
              <a:rPr lang="en-US" dirty="0"/>
              <a:t>Breadcrumbs</a:t>
            </a:r>
          </a:p>
          <a:p>
            <a:pPr algn="ctr"/>
            <a:r>
              <a:rPr lang="en-US" dirty="0"/>
              <a:t>What ever you want to call them</a:t>
            </a:r>
          </a:p>
          <a:p>
            <a:pPr algn="ctr"/>
            <a:endParaRPr lang="en-US" dirty="0"/>
          </a:p>
        </p:txBody>
      </p:sp>
    </p:spTree>
    <p:extLst>
      <p:ext uri="{BB962C8B-B14F-4D97-AF65-F5344CB8AC3E}">
        <p14:creationId xmlns:p14="http://schemas.microsoft.com/office/powerpoint/2010/main" val="41465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Scientific Method🧑🏽‍🔬</a:t>
            </a:r>
            <a:endParaRPr lang="en-US" dirty="0"/>
          </a:p>
        </p:txBody>
      </p:sp>
    </p:spTree>
    <p:extLst>
      <p:ext uri="{BB962C8B-B14F-4D97-AF65-F5344CB8AC3E}">
        <p14:creationId xmlns:p14="http://schemas.microsoft.com/office/powerpoint/2010/main" val="145065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spTree>
    <p:extLst>
      <p:ext uri="{BB962C8B-B14F-4D97-AF65-F5344CB8AC3E}">
        <p14:creationId xmlns:p14="http://schemas.microsoft.com/office/powerpoint/2010/main" val="36025147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25538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Recall the hint given by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370189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285537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dirty="0"/>
              <a:t>Original </a:t>
            </a:r>
            <a:r>
              <a:rPr lang="en-US" dirty="0" err="1"/>
              <a:t>convert_query</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1161818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42104532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38669079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r>
              <a:rPr lang="en-US" dirty="0"/>
              <a:t>Nick Comment</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r>
              <a:rPr lang="en-US" dirty="0"/>
              <a:t>Add comment from Nick on the Django PR here</a:t>
            </a:r>
          </a:p>
        </p:txBody>
      </p:sp>
    </p:spTree>
    <p:extLst>
      <p:ext uri="{BB962C8B-B14F-4D97-AF65-F5344CB8AC3E}">
        <p14:creationId xmlns:p14="http://schemas.microsoft.com/office/powerpoint/2010/main" val="36913014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 *, names=None):</a:t>
            </a:r>
          </a:p>
          <a:p>
            <a:pPr marL="0" indent="0">
              <a:buNone/>
            </a:pPr>
            <a:r>
              <a:rPr lang="en-US" sz="2400" dirty="0">
                <a:latin typeface="Inconsolata NF" pitchFamily="49" charset="77"/>
              </a:rPr>
              <a:t>    if names is None:</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a:p>
            <a:pPr marL="0" indent="0">
              <a:buNone/>
            </a:pPr>
            <a:r>
              <a:rPr lang="en-US" sz="2400" dirty="0">
                <a:latin typeface="Inconsolata NF" pitchFamily="49" charset="77"/>
              </a:rPr>
              <a:t>    else:</a:t>
            </a:r>
          </a:p>
          <a:p>
            <a:pPr marL="0" indent="0">
              <a:buNone/>
            </a:pPr>
            <a:r>
              <a:rPr lang="en-US" sz="2400" dirty="0">
                <a:latin typeface="Inconsolata NF" pitchFamily="49" charset="77"/>
              </a:rPr>
              <a:t>        return query % {name: f":{name}" for name in names}</a:t>
            </a:r>
          </a:p>
        </p:txBody>
      </p:sp>
    </p:spTree>
    <p:extLst>
      <p:ext uri="{BB962C8B-B14F-4D97-AF65-F5344CB8AC3E}">
        <p14:creationId xmlns:p14="http://schemas.microsoft.com/office/powerpoint/2010/main" val="2127173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lstStyle/>
          <a:p>
            <a:r>
              <a:rPr lang="en-US" dirty="0"/>
              <a:t>Old? </a:t>
            </a:r>
          </a:p>
          <a:p>
            <a:pPr lvl="1"/>
            <a:r>
              <a:rPr lang="en-US" dirty="0"/>
              <a:t>It was opened in January of 2009</a:t>
            </a:r>
          </a:p>
          <a:p>
            <a:r>
              <a:rPr lang="en-US" dirty="0"/>
              <a:t>Straightforward(</a:t>
            </a:r>
            <a:r>
              <a:rPr lang="en-US" dirty="0" err="1"/>
              <a:t>ish</a:t>
            </a:r>
            <a:r>
              <a:rPr lang="en-US" dirty="0"/>
              <a:t>)</a:t>
            </a:r>
          </a:p>
          <a:p>
            <a:pPr lvl="1"/>
            <a:r>
              <a:rPr lang="en-US" dirty="0"/>
              <a:t>It’s related to SQLite</a:t>
            </a:r>
          </a:p>
          <a:p>
            <a:r>
              <a:rPr lang="en-US" dirty="0"/>
              <a:t>Ticket 10070</a:t>
            </a:r>
          </a:p>
          <a:p>
            <a:pPr lvl="1"/>
            <a:r>
              <a:rPr lang="en-US" dirty="0"/>
              <a:t>Named parameters not working on raw </a:t>
            </a:r>
            <a:r>
              <a:rPr lang="en-US" dirty="0" err="1"/>
              <a:t>sql</a:t>
            </a:r>
            <a:r>
              <a:rPr lang="en-US" dirty="0"/>
              <a:t> queries with </a:t>
            </a:r>
            <a:r>
              <a:rPr lang="en-US" dirty="0" err="1"/>
              <a:t>sqlite</a:t>
            </a:r>
            <a:endParaRPr lang="en-US" dirty="0"/>
          </a:p>
          <a:p>
            <a:pPr lvl="1"/>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147918" y="1825625"/>
            <a:ext cx="11873753" cy="3284257"/>
          </a:xfrm>
          <a:solidFill>
            <a:srgbClr val="D5D9DB"/>
          </a:solidFill>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names = list(params) if </a:t>
            </a:r>
            <a:r>
              <a:rPr lang="en-US" dirty="0" err="1">
                <a:latin typeface="Inconsolata NF" pitchFamily="49" charset="77"/>
              </a:rPr>
              <a:t>isinstance</a:t>
            </a:r>
            <a:r>
              <a:rPr lang="en-US" dirty="0">
                <a:latin typeface="Inconsolata NF" pitchFamily="49" charset="77"/>
              </a:rPr>
              <a:t>(params, Mapping) else None</a:t>
            </a: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 names=names)</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29122599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a:solidFill>
            <a:srgbClr val="D5D9DB"/>
          </a:solidFill>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a:t>
            </a:r>
          </a:p>
          <a:p>
            <a:pPr marL="0" indent="0">
              <a:buNone/>
            </a:pPr>
            <a:r>
              <a:rPr lang="en-US" sz="2000" dirty="0">
                <a:latin typeface="Inconsolata NF" pitchFamily="49" charset="77"/>
              </a:rPr>
              <a:t>    peekable, </a:t>
            </a:r>
            <a:r>
              <a:rPr lang="en-US" sz="2000" dirty="0" err="1">
                <a:latin typeface="Inconsolata NF" pitchFamily="49" charset="77"/>
              </a:rPr>
              <a:t>param_list</a:t>
            </a:r>
            <a:r>
              <a:rPr lang="en-US" sz="2000" dirty="0">
                <a:latin typeface="Inconsolata NF" pitchFamily="49" charset="77"/>
              </a:rPr>
              <a:t> = tee(</a:t>
            </a:r>
            <a:r>
              <a:rPr lang="en-US" sz="2000" dirty="0" err="1">
                <a:latin typeface="Inconsolata NF" pitchFamily="49" charset="77"/>
              </a:rPr>
              <a:t>iter</a:t>
            </a:r>
            <a:r>
              <a:rPr lang="en-US" sz="2000" dirty="0">
                <a:latin typeface="Inconsolata NF" pitchFamily="49" charset="77"/>
              </a:rPr>
              <a:t>(</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if (params := next(peekable, None)) and </a:t>
            </a:r>
            <a:r>
              <a:rPr lang="en-US" sz="2000" dirty="0" err="1">
                <a:latin typeface="Inconsolata NF" pitchFamily="49" charset="77"/>
              </a:rPr>
              <a:t>isinstance</a:t>
            </a:r>
            <a:r>
              <a:rPr lang="en-US" sz="2000" dirty="0">
                <a:latin typeface="Inconsolata NF" pitchFamily="49" charset="77"/>
              </a:rPr>
              <a:t>(params, Mapping):</a:t>
            </a:r>
          </a:p>
          <a:p>
            <a:pPr marL="0" indent="0">
              <a:buNone/>
            </a:pPr>
            <a:r>
              <a:rPr lang="en-US" sz="2000" dirty="0">
                <a:latin typeface="Inconsolata NF" pitchFamily="49" charset="77"/>
              </a:rPr>
              <a:t>        names = list(params)</a:t>
            </a:r>
          </a:p>
          <a:p>
            <a:pPr marL="0" indent="0">
              <a:buNone/>
            </a:pPr>
            <a:r>
              <a:rPr lang="en-US" sz="2000" dirty="0">
                <a:latin typeface="Inconsolata NF" pitchFamily="49" charset="77"/>
              </a:rPr>
              <a:t>    else:</a:t>
            </a:r>
          </a:p>
          <a:p>
            <a:pPr marL="0" indent="0">
              <a:buNone/>
            </a:pPr>
            <a:r>
              <a:rPr lang="en-US" sz="2000" dirty="0">
                <a:latin typeface="Inconsolata NF" pitchFamily="49" charset="77"/>
              </a:rPr>
              <a:t>        names = None</a:t>
            </a:r>
          </a:p>
          <a:p>
            <a:pPr marL="0" indent="0">
              <a:buNone/>
            </a:pPr>
            <a:endParaRPr lang="en-US" sz="2000" dirty="0">
              <a:latin typeface="Inconsolata NF" pitchFamily="49" charset="77"/>
            </a:endParaRPr>
          </a:p>
          <a:p>
            <a:pPr marL="0" indent="0">
              <a:buNone/>
            </a:pPr>
            <a:r>
              <a:rPr lang="en-US" sz="2000" dirty="0">
                <a:latin typeface="Inconsolata NF" pitchFamily="49" charset="77"/>
              </a:rPr>
              <a:t>    query = </a:t>
            </a:r>
            <a:r>
              <a:rPr lang="en-US" sz="2000" dirty="0" err="1">
                <a:latin typeface="Inconsolata NF" pitchFamily="49" charset="77"/>
              </a:rPr>
              <a:t>self.convert_query</a:t>
            </a:r>
            <a:r>
              <a:rPr lang="en-US" sz="2000" dirty="0">
                <a:latin typeface="Inconsolata NF" pitchFamily="49" charset="77"/>
              </a:rPr>
              <a:t>(query, names=names)</a:t>
            </a:r>
          </a:p>
          <a:p>
            <a:pPr marL="0" indent="0">
              <a:buNone/>
            </a:pPr>
            <a:r>
              <a:rPr lang="en-US" sz="2000" dirty="0">
                <a:latin typeface="Inconsolata NF" pitchFamily="49" charset="77"/>
              </a:rPr>
              <a:t>    …</a:t>
            </a:r>
          </a:p>
        </p:txBody>
      </p:sp>
    </p:spTree>
    <p:extLst>
      <p:ext uri="{BB962C8B-B14F-4D97-AF65-F5344CB8AC3E}">
        <p14:creationId xmlns:p14="http://schemas.microsoft.com/office/powerpoint/2010/main" val="4287755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BONUS!</a:t>
            </a:r>
            <a:endParaRPr lang="en-US" dirty="0"/>
          </a:p>
        </p:txBody>
      </p:sp>
    </p:spTree>
    <p:extLst>
      <p:ext uri="{BB962C8B-B14F-4D97-AF65-F5344CB8AC3E}">
        <p14:creationId xmlns:p14="http://schemas.microsoft.com/office/powerpoint/2010/main" val="738209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dirty="0"/>
              <a:t>Python SQLite Docs Update!</a:t>
            </a:r>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0" indent="0">
              <a:buNone/>
            </a:pPr>
            <a:r>
              <a:rPr lang="en-US" dirty="0">
                <a:latin typeface="Inconsolata NF" pitchFamily="49" charset="77"/>
              </a:rPr>
              <a:t>sqlite3.paramstyle</a:t>
            </a:r>
          </a:p>
          <a:p>
            <a:pPr marL="457200" lvl="1" indent="0">
              <a:buNone/>
            </a:pPr>
            <a:r>
              <a:rPr lang="en-US" dirty="0"/>
              <a:t>String constant stating the type of parameter marker formatting expected by the </a:t>
            </a:r>
            <a:r>
              <a:rPr lang="en-US" dirty="0">
                <a:highlight>
                  <a:srgbClr val="D5D9DB"/>
                </a:highlight>
                <a:latin typeface="Inconsolata NF" pitchFamily="49" charset="77"/>
              </a:rPr>
              <a:t>sqlite3</a:t>
            </a:r>
            <a:r>
              <a:rPr lang="en-US" dirty="0"/>
              <a:t> module. Required by the DB-API. Hard-coded to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t>.</a:t>
            </a:r>
          </a:p>
          <a:p>
            <a:pPr marL="457200" lvl="1" indent="0">
              <a:buNone/>
            </a:pPr>
            <a:endParaRPr lang="en-US" dirty="0"/>
          </a:p>
          <a:p>
            <a:pPr marL="457200" lvl="1" indent="0">
              <a:buNone/>
            </a:pPr>
            <a:r>
              <a:rPr lang="en-US" dirty="0">
                <a:highlight>
                  <a:srgbClr val="D5D9DB"/>
                </a:highlight>
              </a:rPr>
              <a:t>Note: The sqlite3 module supports both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highlight>
                  <a:srgbClr val="D5D9DB"/>
                </a:highlight>
              </a:rPr>
              <a:t> and </a:t>
            </a:r>
            <a:r>
              <a:rPr lang="en-US" dirty="0">
                <a:highlight>
                  <a:srgbClr val="D5D9DB"/>
                </a:highlight>
                <a:latin typeface="Inconsolata NF" pitchFamily="49" charset="77"/>
              </a:rPr>
              <a:t>”numeric" DB-API parameter styles, because that is what the underlying SQLite library supports. However, the DB-API does not allow multiple values for the ”</a:t>
            </a:r>
            <a:r>
              <a:rPr lang="en-US" dirty="0" err="1">
                <a:highlight>
                  <a:srgbClr val="D5D9DB"/>
                </a:highlight>
                <a:latin typeface="Inconsolata NF" pitchFamily="49" charset="77"/>
              </a:rPr>
              <a:t>paramstyle</a:t>
            </a:r>
            <a:r>
              <a:rPr lang="en-US" dirty="0">
                <a:highlight>
                  <a:srgbClr val="D5D9DB"/>
                </a:highlight>
                <a:latin typeface="Inconsolata NF" pitchFamily="49" charset="77"/>
              </a:rPr>
              <a:t>" attribute</a:t>
            </a:r>
            <a:endParaRPr lang="en-US" dirty="0">
              <a:highlight>
                <a:srgbClr val="D5D9DB"/>
              </a:highlight>
            </a:endParaRPr>
          </a:p>
        </p:txBody>
      </p:sp>
    </p:spTree>
    <p:extLst>
      <p:ext uri="{BB962C8B-B14F-4D97-AF65-F5344CB8AC3E}">
        <p14:creationId xmlns:p14="http://schemas.microsoft.com/office/powerpoint/2010/main" val="22122479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dirty="0"/>
              <a:t>Python SQLite Docs Update!</a:t>
            </a:r>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a:solidFill>
            <a:srgbClr val="D5D9DB"/>
          </a:solidFill>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sqlite3 module supports both </a:t>
            </a:r>
            <a:r>
              <a:rPr lang="en-US" sz="3200" dirty="0">
                <a:highlight>
                  <a:srgbClr val="D5D9DB"/>
                </a:highlight>
                <a:latin typeface="Inconsolata NF" pitchFamily="49" charset="77"/>
              </a:rPr>
              <a:t>"</a:t>
            </a:r>
            <a:r>
              <a:rPr lang="en-US" sz="3200" dirty="0" err="1">
                <a:highlight>
                  <a:srgbClr val="D5D9DB"/>
                </a:highlight>
                <a:latin typeface="Inconsolata NF" pitchFamily="49" charset="77"/>
              </a:rPr>
              <a:t>qmark</a:t>
            </a:r>
            <a:r>
              <a:rPr lang="en-US" sz="3200" dirty="0">
                <a:highlight>
                  <a:srgbClr val="D5D9DB"/>
                </a:highlight>
                <a:latin typeface="Inconsolata NF" pitchFamily="49" charset="77"/>
              </a:rPr>
              <a:t>”, "numeric" and </a:t>
            </a:r>
            <a:r>
              <a:rPr lang="en-US" sz="6000" dirty="0">
                <a:highlight>
                  <a:srgbClr val="D5D9DB"/>
                </a:highlight>
                <a:latin typeface="Inconsolata NF" pitchFamily="49" charset="77"/>
              </a:rPr>
              <a:t>"named"</a:t>
            </a:r>
            <a:r>
              <a:rPr lang="en-US" sz="3200" dirty="0">
                <a:highlight>
                  <a:srgbClr val="D5D9DB"/>
                </a:highlight>
                <a:latin typeface="Inconsolata NF" pitchFamily="49" charset="77"/>
              </a:rPr>
              <a:t> DB-API parameter styles, because that is what the underlying SQLite library supports. However, the DB-API does not allow multiple values for the ”</a:t>
            </a:r>
            <a:r>
              <a:rPr lang="en-US" sz="3200" dirty="0" err="1">
                <a:highlight>
                  <a:srgbClr val="D5D9DB"/>
                </a:highlight>
                <a:latin typeface="Inconsolata NF" pitchFamily="49" charset="77"/>
              </a:rPr>
              <a:t>paramstyle</a:t>
            </a:r>
            <a:r>
              <a:rPr lang="en-US" sz="3200" dirty="0">
                <a:highlight>
                  <a:srgbClr val="D5D9DB"/>
                </a:highlight>
                <a:latin typeface="Inconsolata NF" pitchFamily="49" charset="77"/>
              </a:rPr>
              <a:t>" attribute</a:t>
            </a:r>
            <a:endParaRPr lang="en-US" sz="3200" dirty="0">
              <a:highlight>
                <a:srgbClr val="D5D9DB"/>
              </a:highlight>
            </a:endParaRPr>
          </a:p>
        </p:txBody>
      </p:sp>
    </p:spTree>
    <p:extLst>
      <p:ext uri="{BB962C8B-B14F-4D97-AF65-F5344CB8AC3E}">
        <p14:creationId xmlns:p14="http://schemas.microsoft.com/office/powerpoint/2010/main" val="38643296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dirty="0"/>
              <a:t>Python SQLite Docs Update!</a:t>
            </a:r>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a:t>
            </a:r>
            <a:r>
              <a:rPr lang="en-US" sz="3200" dirty="0">
                <a:highlight>
                  <a:srgbClr val="D5D9DB"/>
                </a:highlight>
                <a:latin typeface="Inconsolata NF" pitchFamily="49" charset="77"/>
              </a:rPr>
              <a:t>named</a:t>
            </a:r>
            <a:r>
              <a:rPr lang="en-US" sz="3200" dirty="0">
                <a:highlight>
                  <a:srgbClr val="D5D9DB"/>
                </a:highlight>
              </a:rPr>
              <a:t> DB-API parameter style is also supported</a:t>
            </a:r>
          </a:p>
        </p:txBody>
      </p:sp>
    </p:spTree>
    <p:extLst>
      <p:ext uri="{BB962C8B-B14F-4D97-AF65-F5344CB8AC3E}">
        <p14:creationId xmlns:p14="http://schemas.microsoft.com/office/powerpoint/2010/main" val="38994014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r>
              <a:rPr lang="en-US" dirty="0"/>
              <a:t>Show all code and PR?</a:t>
            </a:r>
          </a:p>
        </p:txBody>
      </p:sp>
      <p:sp>
        <p:nvSpPr>
          <p:cNvPr id="3" name="Content Placeholder 2">
            <a:extLst>
              <a:ext uri="{FF2B5EF4-FFF2-40B4-BE49-F238E27FC236}">
                <a16:creationId xmlns:a16="http://schemas.microsoft.com/office/drawing/2014/main" id="{071C0E9D-CE56-32A2-C8B2-F3CB88860E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9933723"/>
      </p:ext>
    </p:extLst>
  </p:cSld>
  <p:clrMapOvr>
    <a:masterClrMapping/>
  </p:clrMapOvr>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community</a:t>
            </a:r>
            <a:endParaRPr lang="en-US" dirty="0"/>
          </a:p>
        </p:txBody>
      </p:sp>
    </p:spTree>
    <p:extLst>
      <p:ext uri="{BB962C8B-B14F-4D97-AF65-F5344CB8AC3E}">
        <p14:creationId xmlns:p14="http://schemas.microsoft.com/office/powerpoint/2010/main" val="38336213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Identified fragility</a:t>
            </a:r>
          </a:p>
          <a:p>
            <a:endParaRPr lang="en-US" dirty="0"/>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25090</TotalTime>
  <Words>6487</Words>
  <Application>Microsoft Macintosh PowerPoint</Application>
  <PresentationFormat>Widescreen</PresentationFormat>
  <Paragraphs>1082</Paragraphs>
  <Slides>132</Slides>
  <Notes>125</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132</vt:i4>
      </vt:variant>
    </vt:vector>
  </HeadingPairs>
  <TitlesOfParts>
    <vt:vector size="143" baseType="lpstr">
      <vt:lpstr>-apple-system</vt:lpstr>
      <vt:lpstr>Arial</vt:lpstr>
      <vt:lpstr>Calibri</vt:lpstr>
      <vt:lpstr>Calibri Light</vt:lpstr>
      <vt:lpstr>Helvetica</vt:lpstr>
      <vt:lpstr>INCONSOLATA</vt:lpstr>
      <vt:lpstr>Inconsolata Nerd Font</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PowerPoint Presentation</vt:lpstr>
      <vt:lpstr>🏃🏽‍♀️🏃🏻‍♂️🏃🏿</vt:lpstr>
      <vt:lpstr>Criteria</vt:lpstr>
      <vt:lpstr>PowerPoint Presentation</vt:lpstr>
      <vt:lpstr>🔍</vt:lpstr>
      <vt:lpstr>My Trac Comment</vt:lpstr>
      <vt:lpstr>🎉</vt:lpstr>
      <vt:lpstr>Comment</vt:lpstr>
      <vt:lpstr>Letting everyone know!</vt:lpstr>
      <vt:lpstr>🏃🏽‍♀️🏃🏻‍♂️🏃🏿</vt:lpstr>
      <vt:lpstr>🏠</vt:lpstr>
      <vt:lpstr>PowerPoint Presentation</vt:lpstr>
      <vt:lpstr>But then … </vt:lpstr>
      <vt:lpstr>Another Comment</vt:lpstr>
      <vt:lpstr>What is supports_paramstyle_pyformat?</vt:lpstr>
      <vt:lpstr>😩 </vt:lpstr>
      <vt:lpstr>🙈🙉🙊</vt:lpstr>
      <vt:lpstr>🛠️</vt:lpstr>
      <vt:lpstr>Feelings …</vt:lpstr>
      <vt:lpstr>😳</vt:lpstr>
      <vt:lpstr>😞 </vt:lpstr>
      <vt:lpstr>😨 </vt:lpstr>
      <vt:lpstr>Community </vt:lpstr>
      <vt:lpstr>Your Web Framework Needs You!</vt:lpstr>
      <vt:lpstr>The World Expert</vt:lpstr>
      <vt:lpstr>Working on the Ticket</vt:lpstr>
      <vt:lpstr>PowerPoint Presentation</vt:lpstr>
      <vt:lpstr>🐛</vt:lpstr>
      <vt:lpstr>Screenshot of settings with psql connection string</vt:lpstr>
      <vt:lpstr>Steps to Reproduce the Bug: Postgres</vt:lpstr>
      <vt:lpstr>Steps to Reproduce the Bug: Postgres</vt:lpstr>
      <vt:lpstr>Screenshot of settings with sqlite connection string</vt:lpstr>
      <vt:lpstr>Steps to Reproduce the Bug: SQLite</vt:lpstr>
      <vt:lpstr>PowerPoint Presentation</vt:lpstr>
      <vt:lpstr>Workaround</vt:lpstr>
      <vt:lpstr>PowerPoint Presentation</vt:lpstr>
      <vt:lpstr>📖</vt:lpstr>
      <vt:lpstr>Results of Research</vt:lpstr>
      <vt:lpstr>Results of Research</vt:lpstr>
      <vt:lpstr>Results of Research</vt:lpstr>
      <vt:lpstr>Results of Research</vt:lpstr>
      <vt:lpstr>Results of Research</vt:lpstr>
      <vt:lpstr>Results of Research</vt:lpstr>
      <vt:lpstr>Results of Research</vt:lpstr>
      <vt:lpstr>Results of Research: What do we know?</vt:lpstr>
      <vt:lpstr>PowerPoint Presentation</vt:lpstr>
      <vt:lpstr>✍🏻</vt:lpstr>
      <vt:lpstr>Ideas for a fix</vt:lpstr>
      <vt:lpstr>Ideas for a fix</vt:lpstr>
      <vt:lpstr>My Regular Expression</vt:lpstr>
      <vt:lpstr>My Regular Expression</vt:lpstr>
      <vt:lpstr>My Regular Expression</vt:lpstr>
      <vt:lpstr>PowerPoint Presentation</vt:lpstr>
      <vt:lpstr>🧪</vt:lpstr>
      <vt:lpstr>Tests</vt:lpstr>
      <vt:lpstr>Tests: Make sure current tests pass</vt:lpstr>
      <vt:lpstr>Tests: Make sure current tests pass</vt:lpstr>
      <vt:lpstr>Tests: Make sure current tests pass</vt:lpstr>
      <vt:lpstr>Tests: Write New Tests</vt:lpstr>
      <vt:lpstr>Tests</vt:lpstr>
      <vt:lpstr>Tests: Make sure current tests pass</vt:lpstr>
      <vt:lpstr>PowerPoint Presentation</vt:lpstr>
      <vt:lpstr>Possible States Testing Matrix</vt:lpstr>
      <vt:lpstr>PowerPoint Presentation</vt:lpstr>
      <vt:lpstr>Testing</vt:lpstr>
      <vt:lpstr>Feedback from Shia Berger</vt:lpstr>
      <vt:lpstr>Feedback from Shia Berger</vt:lpstr>
      <vt:lpstr>Feedback from Simon Charette</vt:lpstr>
      <vt:lpstr>PowerPoint Presentation</vt:lpstr>
      <vt:lpstr>📜</vt:lpstr>
      <vt:lpstr>Public Notes</vt:lpstr>
      <vt:lpstr>Public Notes</vt:lpstr>
      <vt:lpstr>Scientific Method🧑🏽‍🔬</vt:lpstr>
      <vt:lpstr>My Public Notes</vt:lpstr>
      <vt:lpstr>PowerPoint Presentation</vt:lpstr>
      <vt:lpstr>The fix</vt:lpstr>
      <vt:lpstr>Incorporating Feedback</vt:lpstr>
      <vt:lpstr>Incorporating Feedback</vt:lpstr>
      <vt:lpstr>Original convert_query</vt:lpstr>
      <vt:lpstr>My initial Code</vt:lpstr>
      <vt:lpstr>My initial Code</vt:lpstr>
      <vt:lpstr>Nick Comment</vt:lpstr>
      <vt:lpstr>PR from Nick Pope</vt:lpstr>
      <vt:lpstr>PR from Nick Pope</vt:lpstr>
      <vt:lpstr>PR from Nick Pope</vt:lpstr>
      <vt:lpstr>BONUS!</vt:lpstr>
      <vt:lpstr>Python SQLite Docs Update!</vt:lpstr>
      <vt:lpstr>Python SQLite Docs Update!</vt:lpstr>
      <vt:lpstr>Python SQLite Docs Update!</vt:lpstr>
      <vt:lpstr>Show all code and PR?</vt:lpstr>
      <vt:lpstr>The community</vt:lpstr>
      <vt:lpstr>Shia Berger</vt:lpstr>
      <vt:lpstr>PowerPoint Presentation</vt:lpstr>
      <vt:lpstr>Simon Charette</vt:lpstr>
      <vt:lpstr>PowerPoint Presentation</vt:lpstr>
      <vt:lpstr>Nick Pope</vt:lpstr>
      <vt:lpstr>PowerPoint Presentation</vt:lpstr>
      <vt:lpstr>Mariusz Felisiak</vt:lpstr>
      <vt:lpstr>PowerPoint Presentation</vt:lpstr>
      <vt:lpstr>Experience</vt:lpstr>
      <vt:lpstr>Contributions Since</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PowerPoint Presentation</vt:lpstr>
      <vt:lpstr>PowerPoint Presentation</vt:lpstr>
      <vt:lpstr>🙈🙉🙊</vt:lpstr>
      <vt:lpstr>🛠️</vt:lpstr>
      <vt:lpstr>PowerPoint Presentation</vt:lpstr>
      <vt:lpstr>So remember …</vt:lpstr>
      <vt:lpstr>Your Framework needs YOU</vt:lpstr>
      <vt:lpstr>Community</vt:lpstr>
      <vt:lpstr>Sprints 2023</vt:lpstr>
      <vt:lpstr>Thank you</vt:lpstr>
      <vt:lpstr>Acknowledgements</vt:lpstr>
      <vt:lpstr>Find me on …</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78</cp:revision>
  <dcterms:created xsi:type="dcterms:W3CDTF">2023-07-28T01:54:11Z</dcterms:created>
  <dcterms:modified xsi:type="dcterms:W3CDTF">2023-09-28T16:54:12Z</dcterms:modified>
</cp:coreProperties>
</file>